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DM Sans" pitchFamily="2" charset="0"/>
      <p:regular r:id="rId25"/>
      <p:bold r:id="rId26"/>
      <p:italic r:id="rId27"/>
      <p:boldItalic r:id="rId28"/>
    </p:embeddedFont>
    <p:embeddedFont>
      <p:font typeface="DM Sans Bold" charset="0"/>
      <p:regular r:id="rId29"/>
      <p:bold r:id="rId30"/>
    </p:embeddedFont>
    <p:embeddedFont>
      <p:font typeface="Open Sans" panose="020B0606030504020204" pitchFamily="34" charset="0"/>
      <p:regular r:id="rId31"/>
      <p:bold r:id="rId32"/>
      <p:italic r:id="rId33"/>
      <p:boldItalic r:id="rId34"/>
    </p:embeddedFont>
    <p:embeddedFont>
      <p:font typeface="Open Sans Bold" panose="020B0806030504020204" charset="0"/>
      <p:regular r:id="rId35"/>
      <p:bold r:id="rId36"/>
    </p:embeddedFont>
    <p:embeddedFont>
      <p:font typeface="Open Sauce" panose="020B0604020202020204" charset="0"/>
      <p:regular r:id="rId37"/>
    </p:embeddedFont>
    <p:embeddedFont>
      <p:font typeface="Open Sauce Bold" panose="020B0604020202020204" charset="0"/>
      <p:regular r:id="rId38"/>
      <p:bold r:id="rId39"/>
    </p:embeddedFont>
    <p:embeddedFont>
      <p:font typeface="Oswald" panose="00000500000000000000" pitchFamily="2" charset="0"/>
      <p:regular r:id="rId40"/>
      <p:bold r:id="rId41"/>
    </p:embeddedFont>
    <p:embeddedFont>
      <p:font typeface="Oswald Bold" panose="00000800000000000000" charset="0"/>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48" autoAdjust="0"/>
  </p:normalViewPr>
  <p:slideViewPr>
    <p:cSldViewPr>
      <p:cViewPr varScale="1">
        <p:scale>
          <a:sx n="78" d="100"/>
          <a:sy n="78" d="100"/>
        </p:scale>
        <p:origin x="2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heme" Target="theme/theme1.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27010-3AEC-4140-8F6E-3160DB88DF7B}"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1E63F-A19C-E940-98B6-4C413D70E5A8}" type="slidenum">
              <a:rPr lang="en-US" smtClean="0"/>
              <a:t>‹#›</a:t>
            </a:fld>
            <a:endParaRPr lang="en-US"/>
          </a:p>
        </p:txBody>
      </p:sp>
    </p:spTree>
    <p:extLst>
      <p:ext uri="{BB962C8B-B14F-4D97-AF65-F5344CB8AC3E}">
        <p14:creationId xmlns:p14="http://schemas.microsoft.com/office/powerpoint/2010/main" val="316220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1E63F-A19C-E940-98B6-4C413D70E5A8}" type="slidenum">
              <a:rPr lang="en-US" smtClean="0"/>
              <a:t>2</a:t>
            </a:fld>
            <a:endParaRPr lang="en-US"/>
          </a:p>
        </p:txBody>
      </p:sp>
    </p:spTree>
    <p:extLst>
      <p:ext uri="{BB962C8B-B14F-4D97-AF65-F5344CB8AC3E}">
        <p14:creationId xmlns:p14="http://schemas.microsoft.com/office/powerpoint/2010/main" val="310762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1E63F-A19C-E940-98B6-4C413D70E5A8}" type="slidenum">
              <a:rPr lang="en-US" smtClean="0"/>
              <a:t>6</a:t>
            </a:fld>
            <a:endParaRPr lang="en-US"/>
          </a:p>
        </p:txBody>
      </p:sp>
    </p:spTree>
    <p:extLst>
      <p:ext uri="{BB962C8B-B14F-4D97-AF65-F5344CB8AC3E}">
        <p14:creationId xmlns:p14="http://schemas.microsoft.com/office/powerpoint/2010/main" val="183720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1E63F-A19C-E940-98B6-4C413D70E5A8}" type="slidenum">
              <a:rPr lang="en-US" smtClean="0"/>
              <a:t>18</a:t>
            </a:fld>
            <a:endParaRPr lang="en-US"/>
          </a:p>
        </p:txBody>
      </p:sp>
    </p:spTree>
    <p:extLst>
      <p:ext uri="{BB962C8B-B14F-4D97-AF65-F5344CB8AC3E}">
        <p14:creationId xmlns:p14="http://schemas.microsoft.com/office/powerpoint/2010/main" val="69270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earn.thetaclv.com/theta-cbva-planning-guide?hs_preview=xzqSCTcG-112583609863"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thetaclv.com/cbcv-faqs/" TargetMode="External"/><Relationship Id="rId2" Type="http://schemas.openxmlformats.org/officeDocument/2006/relationships/hyperlink" Target="https://learn.thetaclv.com/theta-cbva-planning-guide?hs_preview=xzqSCTcG-112583609863" TargetMode="External"/><Relationship Id="rId1" Type="http://schemas.openxmlformats.org/officeDocument/2006/relationships/slideLayout" Target="../slideLayouts/slideLayout7.xml"/><Relationship Id="rId5" Type="http://schemas.openxmlformats.org/officeDocument/2006/relationships/hyperlink" Target="Make%20the%20pitch%20on%20the%20need%20to%20collaborate%20together%20around%20a%20predictive%20customer-base%20value%20analysis%20with%20this%20customizable%20presentation%20available%20for%20download." TargetMode="External"/><Relationship Id="rId4" Type="http://schemas.openxmlformats.org/officeDocument/2006/relationships/hyperlink" Target="https://thetaclv.com/theta-glossar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mazon.com/Customer-Centricity-Customers-Strategic-Essentials/dp/1613631022/ref=sr_1_4?hvadid=540122149196&amp;hvdev=c&amp;hvlocphy=9017525&amp;hvnetw=g&amp;hvqmt=e&amp;hvrand=18064446047960523670&amp;hvtargid=kwd-1407561507056&amp;hydadcr=22191_9764376&amp;keywords=peter+fader+books&amp;qid=1683567404&amp;sr=8-4" TargetMode="External"/><Relationship Id="rId2" Type="http://schemas.openxmlformats.org/officeDocument/2006/relationships/hyperlink" Target="https://www.amazon.com/Customer-Base-Audit-Journey-Customer-Centricity/dp/161363160X/ref=sr_1_3?hvadid=540122149196&amp;hvdev=c&amp;hvlocphy=9017525&amp;hvnetw=g&amp;hvqmt=e&amp;hvrand=18064446047960523670&amp;hvtargid=kwd-1407561507056&amp;hydadcr=22191_9764376&amp;keywords=peter+fader+books&amp;qid=1683567404&amp;sr=8-3" TargetMode="External"/><Relationship Id="rId1" Type="http://schemas.openxmlformats.org/officeDocument/2006/relationships/slideLayout" Target="../slideLayouts/slideLayout7.xml"/><Relationship Id="rId4" Type="http://schemas.openxmlformats.org/officeDocument/2006/relationships/hyperlink" Target="https://www.amazon.com/Customer-Centricity-Playbook-Implement-Strategy/dp/1613630905/ref=sr_1_5?hvadid=540122149196&amp;hvdev=c&amp;hvlocphy=9017525&amp;hvnetw=g&amp;hvqmt=e&amp;hvrand=18064446047960523670&amp;hvtargid=kwd-1407561507056&amp;hydadcr=22191_9764376&amp;keywords=peter+fader+books&amp;qid=1683567404&amp;sr=8-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brucehardie.com/papers/018/fader_et_al_mksc_05.pdf" TargetMode="External"/><Relationship Id="rId2" Type="http://schemas.openxmlformats.org/officeDocument/2006/relationships/hyperlink" Target="https://papers.ssrn.com/sol3/papers.cfm?abstract_id=913338" TargetMode="External"/><Relationship Id="rId1" Type="http://schemas.openxmlformats.org/officeDocument/2006/relationships/slideLayout" Target="../slideLayouts/slideLayout7.xml"/><Relationship Id="rId5" Type="http://schemas.openxmlformats.org/officeDocument/2006/relationships/hyperlink" Target="http://www.brucehardie.com/papers/020/fader_et_al_mksc_10.pdf" TargetMode="External"/><Relationship Id="rId4" Type="http://schemas.openxmlformats.org/officeDocument/2006/relationships/hyperlink" Target="https://www.brucehardie.com/talks/ho_cba_tut_art_09.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hetaclv.com/resource/clv-models-with-customer-lifecycle-covariates/" TargetMode="External"/><Relationship Id="rId2" Type="http://schemas.openxmlformats.org/officeDocument/2006/relationships/hyperlink" Target="https://thetaclv.com/resource/not-all-clv-models-are-the-same/" TargetMode="External"/><Relationship Id="rId1" Type="http://schemas.openxmlformats.org/officeDocument/2006/relationships/slideLayout" Target="../slideLayouts/slideLayout7.xml"/><Relationship Id="rId4" Type="http://schemas.openxmlformats.org/officeDocument/2006/relationships/hyperlink" Target="https://na01.safelinks.protection.outlook.com/?url=https%3A%2F%2Fhbr.org%2F2020%2F01%2Fhow-to-value-a-company-by-analyzing-its-customers&amp;data=05%7C01%7C%7C695251bef3eb4976b8bc08db2a1fca78%7C84df9e7fe9f640afb435aaaaaaaaaaaa%7C1%7C0%7C638150088261146412%7CUnknown%7CTWFpbGZsb3d8eyJWIjoiMC4wLjAwMDAiLCJQIjoiV2luMzIiLCJBTiI6Ik1haWwiLCJXVCI6Mn0%3D%7C3000%7C%7C%7C&amp;sdata=MQd7%2Bt%2BXVjo8heSK2ll2N75fRcTd7Br7LkhIqCFyCok%3D&amp;reserved=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an.rstudio.com/web/packages/BTYDplus/" TargetMode="External"/><Relationship Id="rId2" Type="http://schemas.openxmlformats.org/officeDocument/2006/relationships/hyperlink" Target="https://cran.r-project.org/web/packages/BTYD/index.html" TargetMode="External"/><Relationship Id="rId1" Type="http://schemas.openxmlformats.org/officeDocument/2006/relationships/slideLayout" Target="../slideLayouts/slideLayout7.xml"/><Relationship Id="rId4" Type="http://schemas.openxmlformats.org/officeDocument/2006/relationships/hyperlink" Target="https://pypi.org/project/Lifetim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guj2gVEEx4s" TargetMode="External"/><Relationship Id="rId7" Type="http://schemas.openxmlformats.org/officeDocument/2006/relationships/hyperlink" Target="https://4634547.hs-sites.com/share/hubspotvideo/108914324341?utm_campaign=Private%20Equity%20Nurture&amp;utm_medium=email&amp;_hsmi=252610101&amp;_hsenc=p2ANqtz-_mVRJnmwyBdTNasfQMUqIKXqWkchdlMuAusqBTOTlrLfXZbVMvGYd66LQ9ZmB0Aei7lRwWRsLywjpAuaWboM20QurEQQ&amp;utm_content=252610101&amp;utm_source=hs_emai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analyticshour.io/2021/04/20/70-rebroadcast-the-case-for-customer-lifetime-value-with-dr-peter-fader/" TargetMode="External"/><Relationship Id="rId5" Type="http://schemas.openxmlformats.org/officeDocument/2006/relationships/hyperlink" Target="https://www.youtube.com/watch?v=dHRoO4kbtug" TargetMode="External"/><Relationship Id="rId4" Type="http://schemas.openxmlformats.org/officeDocument/2006/relationships/hyperlink" Target="https://www.youtube.com/watch?v=tQ3UOgq87K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15325" y="933450"/>
            <a:ext cx="13657351" cy="2036259"/>
          </a:xfrm>
          <a:prstGeom prst="rect">
            <a:avLst/>
          </a:prstGeom>
        </p:spPr>
        <p:txBody>
          <a:bodyPr lIns="0" tIns="0" rIns="0" bIns="0" rtlCol="0" anchor="t">
            <a:spAutoFit/>
          </a:bodyPr>
          <a:lstStyle/>
          <a:p>
            <a:pPr algn="ctr">
              <a:lnSpc>
                <a:spcPts val="8176"/>
              </a:lnSpc>
            </a:pPr>
            <a:r>
              <a:rPr lang="en-US" sz="5924" spc="580">
                <a:solidFill>
                  <a:srgbClr val="586368"/>
                </a:solidFill>
                <a:latin typeface="Oswald Bold"/>
              </a:rPr>
              <a:t>INSTRUCTIONS FOR USING THIS PRESENTATION TEMPLATE</a:t>
            </a:r>
          </a:p>
        </p:txBody>
      </p:sp>
      <p:sp>
        <p:nvSpPr>
          <p:cNvPr id="3" name="TextBox 3"/>
          <p:cNvSpPr txBox="1"/>
          <p:nvPr/>
        </p:nvSpPr>
        <p:spPr>
          <a:xfrm>
            <a:off x="2315325" y="3753812"/>
            <a:ext cx="13657351" cy="4950095"/>
          </a:xfrm>
          <a:prstGeom prst="rect">
            <a:avLst/>
          </a:prstGeom>
        </p:spPr>
        <p:txBody>
          <a:bodyPr lIns="0" tIns="0" rIns="0" bIns="0" rtlCol="0" anchor="t">
            <a:spAutoFit/>
          </a:bodyPr>
          <a:lstStyle/>
          <a:p>
            <a:pPr>
              <a:lnSpc>
                <a:spcPts val="3050"/>
              </a:lnSpc>
            </a:pPr>
            <a:r>
              <a:rPr lang="en-US" sz="2210" spc="216" dirty="0">
                <a:solidFill>
                  <a:srgbClr val="586368"/>
                </a:solidFill>
                <a:latin typeface="DM Sans"/>
              </a:rPr>
              <a:t>Use this template to outline your pitch for a joint, cross-functional Customer Lifetime Value (CLV) analysis between marketing and finance. Suggested content is provided, as well as “dummy text.” Replace, delete or add information as required to best meet your specific needs. </a:t>
            </a:r>
          </a:p>
          <a:p>
            <a:pPr>
              <a:lnSpc>
                <a:spcPts val="3050"/>
              </a:lnSpc>
            </a:pPr>
            <a:r>
              <a:rPr lang="en-US" sz="2210" spc="216" dirty="0">
                <a:solidFill>
                  <a:srgbClr val="586368"/>
                </a:solidFill>
                <a:latin typeface="DM Sans"/>
              </a:rPr>
              <a:t> </a:t>
            </a:r>
          </a:p>
          <a:p>
            <a:pPr>
              <a:lnSpc>
                <a:spcPts val="3050"/>
              </a:lnSpc>
            </a:pPr>
            <a:r>
              <a:rPr lang="en-US" sz="2210" spc="216" dirty="0">
                <a:solidFill>
                  <a:srgbClr val="586368"/>
                </a:solidFill>
                <a:latin typeface="DM Sans"/>
              </a:rPr>
              <a:t>For a final presentation using this template, delete any content in brackets, along with the brackets, and this slide.</a:t>
            </a:r>
          </a:p>
          <a:p>
            <a:pPr>
              <a:lnSpc>
                <a:spcPts val="3050"/>
              </a:lnSpc>
            </a:pPr>
            <a:endParaRPr lang="en-US" sz="2210" spc="216" dirty="0">
              <a:solidFill>
                <a:srgbClr val="586368"/>
              </a:solidFill>
              <a:latin typeface="DM Sans"/>
            </a:endParaRPr>
          </a:p>
          <a:p>
            <a:pPr>
              <a:lnSpc>
                <a:spcPts val="3050"/>
              </a:lnSpc>
            </a:pPr>
            <a:r>
              <a:rPr lang="en-US" sz="2210" spc="216" dirty="0">
                <a:solidFill>
                  <a:srgbClr val="586368"/>
                </a:solidFill>
                <a:latin typeface="DM Sans"/>
              </a:rPr>
              <a:t>For additional assistance you can use our </a:t>
            </a:r>
            <a:r>
              <a:rPr lang="en-US" sz="2210" u="sng" spc="216" dirty="0">
                <a:solidFill>
                  <a:srgbClr val="586368"/>
                </a:solidFill>
                <a:latin typeface="DM Sans"/>
                <a:hlinkClick r:id="rId2" tooltip="https://learn.thetaclv.com/theta-cbva-planning-guide?hs_preview=xzqSCTcG-112583609863"/>
              </a:rPr>
              <a:t>CLV Planning Guide</a:t>
            </a:r>
            <a:r>
              <a:rPr lang="en-US" sz="2210" spc="216" dirty="0">
                <a:solidFill>
                  <a:srgbClr val="586368"/>
                </a:solidFill>
                <a:latin typeface="DM Sans"/>
              </a:rPr>
              <a:t> that contains detailed use cases and considerations that may help you develop this presentation even further. See the addendum for other useful resources.</a:t>
            </a:r>
          </a:p>
          <a:p>
            <a:pPr>
              <a:lnSpc>
                <a:spcPts val="3050"/>
              </a:lnSpc>
            </a:pPr>
            <a:endParaRPr lang="en-US" sz="2210" spc="216" dirty="0">
              <a:solidFill>
                <a:srgbClr val="586368"/>
              </a:solidFill>
              <a:latin typeface="DM Sans"/>
            </a:endParaRPr>
          </a:p>
          <a:p>
            <a:pPr marL="0" lvl="0" indent="0" algn="l">
              <a:lnSpc>
                <a:spcPts val="3050"/>
              </a:lnSpc>
              <a:spcBef>
                <a:spcPct val="0"/>
              </a:spcBef>
            </a:pPr>
            <a:endParaRPr lang="en-US" sz="2210" spc="216" dirty="0">
              <a:solidFill>
                <a:srgbClr val="586368"/>
              </a:solidFill>
              <a:latin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999969" y="1952913"/>
            <a:ext cx="6942514" cy="8748656"/>
            <a:chOff x="0" y="0"/>
            <a:chExt cx="3726845" cy="4696409"/>
          </a:xfrm>
        </p:grpSpPr>
        <p:sp>
          <p:nvSpPr>
            <p:cNvPr id="3" name="Freeform 3"/>
            <p:cNvSpPr/>
            <p:nvPr/>
          </p:nvSpPr>
          <p:spPr>
            <a:xfrm>
              <a:off x="0" y="0"/>
              <a:ext cx="3726845" cy="4696409"/>
            </a:xfrm>
            <a:custGeom>
              <a:avLst/>
              <a:gdLst/>
              <a:ahLst/>
              <a:cxnLst/>
              <a:rect l="l" t="t" r="r" b="b"/>
              <a:pathLst>
                <a:path w="3726845" h="4696409">
                  <a:moveTo>
                    <a:pt x="0" y="0"/>
                  </a:moveTo>
                  <a:lnTo>
                    <a:pt x="3726845" y="0"/>
                  </a:lnTo>
                  <a:lnTo>
                    <a:pt x="3726845" y="4696409"/>
                  </a:lnTo>
                  <a:lnTo>
                    <a:pt x="0" y="4696409"/>
                  </a:lnTo>
                  <a:close/>
                </a:path>
              </a:pathLst>
            </a:custGeom>
            <a:solidFill>
              <a:srgbClr val="58636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11020981" y="0"/>
            <a:ext cx="7507970" cy="10287000"/>
            <a:chOff x="0" y="0"/>
            <a:chExt cx="10010627" cy="13716000"/>
          </a:xfrm>
        </p:grpSpPr>
        <p:pic>
          <p:nvPicPr>
            <p:cNvPr id="6"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0" y="0"/>
              <a:ext cx="10010627" cy="13716000"/>
            </a:xfrm>
            <a:prstGeom prst="rect">
              <a:avLst/>
            </a:prstGeom>
          </p:spPr>
        </p:pic>
      </p:grpSp>
      <p:grpSp>
        <p:nvGrpSpPr>
          <p:cNvPr id="7" name="Group 7"/>
          <p:cNvGrpSpPr/>
          <p:nvPr/>
        </p:nvGrpSpPr>
        <p:grpSpPr>
          <a:xfrm>
            <a:off x="1565661" y="3094752"/>
            <a:ext cx="7811131" cy="967740"/>
            <a:chOff x="0" y="0"/>
            <a:chExt cx="10414841" cy="1290321"/>
          </a:xfrm>
        </p:grpSpPr>
        <p:grpSp>
          <p:nvGrpSpPr>
            <p:cNvPr id="8" name="Group 8"/>
            <p:cNvGrpSpPr/>
            <p:nvPr/>
          </p:nvGrpSpPr>
          <p:grpSpPr>
            <a:xfrm>
              <a:off x="0" y="79061"/>
              <a:ext cx="1343631" cy="1201943"/>
              <a:chOff x="0" y="0"/>
              <a:chExt cx="218177" cy="195169"/>
            </a:xfrm>
          </p:grpSpPr>
          <p:sp>
            <p:nvSpPr>
              <p:cNvPr id="9" name="Freeform 9"/>
              <p:cNvSpPr/>
              <p:nvPr/>
            </p:nvSpPr>
            <p:spPr>
              <a:xfrm>
                <a:off x="0" y="0"/>
                <a:ext cx="218177" cy="195169"/>
              </a:xfrm>
              <a:custGeom>
                <a:avLst/>
                <a:gdLst/>
                <a:ahLst/>
                <a:cxnLst/>
                <a:rect l="l" t="t" r="r" b="b"/>
                <a:pathLst>
                  <a:path w="218177" h="195169">
                    <a:moveTo>
                      <a:pt x="97585" y="0"/>
                    </a:moveTo>
                    <a:lnTo>
                      <a:pt x="120592" y="0"/>
                    </a:lnTo>
                    <a:cubicBezTo>
                      <a:pt x="174486" y="0"/>
                      <a:pt x="218177" y="43690"/>
                      <a:pt x="218177" y="97585"/>
                    </a:cubicBezTo>
                    <a:lnTo>
                      <a:pt x="218177" y="97585"/>
                    </a:lnTo>
                    <a:cubicBezTo>
                      <a:pt x="218177" y="151479"/>
                      <a:pt x="174486" y="195169"/>
                      <a:pt x="120592" y="195169"/>
                    </a:cubicBezTo>
                    <a:lnTo>
                      <a:pt x="97585" y="195169"/>
                    </a:lnTo>
                    <a:cubicBezTo>
                      <a:pt x="43690" y="195169"/>
                      <a:pt x="0" y="151479"/>
                      <a:pt x="0" y="97585"/>
                    </a:cubicBezTo>
                    <a:lnTo>
                      <a:pt x="0" y="97585"/>
                    </a:lnTo>
                    <a:cubicBezTo>
                      <a:pt x="0" y="43690"/>
                      <a:pt x="43690" y="0"/>
                      <a:pt x="97585" y="0"/>
                    </a:cubicBezTo>
                    <a:close/>
                  </a:path>
                </a:pathLst>
              </a:custGeom>
              <a:solidFill>
                <a:srgbClr val="55C6DE"/>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
          <p:nvSpPr>
            <p:cNvPr id="11" name="Freeform 11"/>
            <p:cNvSpPr/>
            <p:nvPr/>
          </p:nvSpPr>
          <p:spPr>
            <a:xfrm>
              <a:off x="246964" y="202183"/>
              <a:ext cx="849703" cy="955699"/>
            </a:xfrm>
            <a:custGeom>
              <a:avLst/>
              <a:gdLst/>
              <a:ahLst/>
              <a:cxnLst/>
              <a:rect l="l" t="t" r="r" b="b"/>
              <a:pathLst>
                <a:path w="849703" h="955699">
                  <a:moveTo>
                    <a:pt x="0" y="0"/>
                  </a:moveTo>
                  <a:lnTo>
                    <a:pt x="849703" y="0"/>
                  </a:lnTo>
                  <a:lnTo>
                    <a:pt x="849703" y="955699"/>
                  </a:lnTo>
                  <a:lnTo>
                    <a:pt x="0" y="9556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1521431" y="484505"/>
              <a:ext cx="6021127" cy="805816"/>
            </a:xfrm>
            <a:prstGeom prst="rect">
              <a:avLst/>
            </a:prstGeom>
          </p:spPr>
          <p:txBody>
            <a:bodyPr lIns="0" tIns="0" rIns="0" bIns="0" rtlCol="0" anchor="t">
              <a:spAutoFit/>
            </a:bodyPr>
            <a:lstStyle/>
            <a:p>
              <a:pPr>
                <a:lnSpc>
                  <a:spcPts val="2519"/>
                </a:lnSpc>
              </a:pPr>
              <a:r>
                <a:rPr lang="en-US" sz="1799">
                  <a:solidFill>
                    <a:srgbClr val="FFFFFF"/>
                  </a:solidFill>
                  <a:latin typeface="Open Sans"/>
                </a:rPr>
                <a:t>Team completion of preliminary project to-do’s (bullets 1-5).</a:t>
              </a:r>
            </a:p>
          </p:txBody>
        </p:sp>
        <p:sp>
          <p:nvSpPr>
            <p:cNvPr id="13" name="TextBox 13"/>
            <p:cNvSpPr txBox="1"/>
            <p:nvPr/>
          </p:nvSpPr>
          <p:spPr>
            <a:xfrm>
              <a:off x="1521431" y="-38100"/>
              <a:ext cx="3777689" cy="462280"/>
            </a:xfrm>
            <a:prstGeom prst="rect">
              <a:avLst/>
            </a:prstGeom>
          </p:spPr>
          <p:txBody>
            <a:bodyPr lIns="0" tIns="0" rIns="0" bIns="0" rtlCol="0" anchor="t">
              <a:spAutoFit/>
            </a:bodyPr>
            <a:lstStyle/>
            <a:p>
              <a:pPr>
                <a:lnSpc>
                  <a:spcPts val="2940"/>
                </a:lnSpc>
              </a:pPr>
              <a:r>
                <a:rPr lang="en-US" sz="2100">
                  <a:solidFill>
                    <a:srgbClr val="FFFFFF"/>
                  </a:solidFill>
                  <a:latin typeface="Open Sans Bold"/>
                </a:rPr>
                <a:t>RAMP UP</a:t>
              </a:r>
            </a:p>
          </p:txBody>
        </p:sp>
        <p:sp>
          <p:nvSpPr>
            <p:cNvPr id="14" name="TextBox 14"/>
            <p:cNvSpPr txBox="1"/>
            <p:nvPr/>
          </p:nvSpPr>
          <p:spPr>
            <a:xfrm>
              <a:off x="7542557" y="558053"/>
              <a:ext cx="2872284" cy="632016"/>
            </a:xfrm>
            <a:prstGeom prst="rect">
              <a:avLst/>
            </a:prstGeom>
          </p:spPr>
          <p:txBody>
            <a:bodyPr lIns="0" tIns="0" rIns="0" bIns="0" rtlCol="0" anchor="t">
              <a:spAutoFit/>
            </a:bodyPr>
            <a:lstStyle/>
            <a:p>
              <a:pPr algn="ctr">
                <a:lnSpc>
                  <a:spcPts val="4016"/>
                </a:lnSpc>
                <a:spcBef>
                  <a:spcPct val="0"/>
                </a:spcBef>
              </a:pPr>
              <a:r>
                <a:rPr lang="en-US" sz="2910" spc="285">
                  <a:solidFill>
                    <a:srgbClr val="FFFFFF"/>
                  </a:solidFill>
                  <a:latin typeface="DM Sans Bold"/>
                </a:rPr>
                <a:t> [x weeks]</a:t>
              </a:r>
            </a:p>
          </p:txBody>
        </p:sp>
      </p:grpSp>
      <p:grpSp>
        <p:nvGrpSpPr>
          <p:cNvPr id="15" name="Group 15"/>
          <p:cNvGrpSpPr/>
          <p:nvPr/>
        </p:nvGrpSpPr>
        <p:grpSpPr>
          <a:xfrm>
            <a:off x="1565661" y="4365904"/>
            <a:ext cx="7811131" cy="988398"/>
            <a:chOff x="0" y="0"/>
            <a:chExt cx="10414841" cy="1317864"/>
          </a:xfrm>
        </p:grpSpPr>
        <p:grpSp>
          <p:nvGrpSpPr>
            <p:cNvPr id="16" name="Group 16"/>
            <p:cNvGrpSpPr/>
            <p:nvPr/>
          </p:nvGrpSpPr>
          <p:grpSpPr>
            <a:xfrm>
              <a:off x="0" y="95156"/>
              <a:ext cx="1343631" cy="1201943"/>
              <a:chOff x="0" y="0"/>
              <a:chExt cx="218177" cy="195169"/>
            </a:xfrm>
          </p:grpSpPr>
          <p:sp>
            <p:nvSpPr>
              <p:cNvPr id="17" name="Freeform 17"/>
              <p:cNvSpPr/>
              <p:nvPr/>
            </p:nvSpPr>
            <p:spPr>
              <a:xfrm>
                <a:off x="0" y="0"/>
                <a:ext cx="218177" cy="195169"/>
              </a:xfrm>
              <a:custGeom>
                <a:avLst/>
                <a:gdLst/>
                <a:ahLst/>
                <a:cxnLst/>
                <a:rect l="l" t="t" r="r" b="b"/>
                <a:pathLst>
                  <a:path w="218177" h="195169">
                    <a:moveTo>
                      <a:pt x="97585" y="0"/>
                    </a:moveTo>
                    <a:lnTo>
                      <a:pt x="120592" y="0"/>
                    </a:lnTo>
                    <a:cubicBezTo>
                      <a:pt x="174486" y="0"/>
                      <a:pt x="218177" y="43690"/>
                      <a:pt x="218177" y="97585"/>
                    </a:cubicBezTo>
                    <a:lnTo>
                      <a:pt x="218177" y="97585"/>
                    </a:lnTo>
                    <a:cubicBezTo>
                      <a:pt x="218177" y="151479"/>
                      <a:pt x="174486" y="195169"/>
                      <a:pt x="120592" y="195169"/>
                    </a:cubicBezTo>
                    <a:lnTo>
                      <a:pt x="97585" y="195169"/>
                    </a:lnTo>
                    <a:cubicBezTo>
                      <a:pt x="43690" y="195169"/>
                      <a:pt x="0" y="151479"/>
                      <a:pt x="0" y="97585"/>
                    </a:cubicBezTo>
                    <a:lnTo>
                      <a:pt x="0" y="97585"/>
                    </a:lnTo>
                    <a:cubicBezTo>
                      <a:pt x="0" y="43690"/>
                      <a:pt x="43690" y="0"/>
                      <a:pt x="97585" y="0"/>
                    </a:cubicBezTo>
                    <a:close/>
                  </a:path>
                </a:pathLst>
              </a:custGeom>
              <a:solidFill>
                <a:srgbClr val="55C6DE"/>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
          <p:nvSpPr>
            <p:cNvPr id="19" name="Freeform 19"/>
            <p:cNvSpPr/>
            <p:nvPr/>
          </p:nvSpPr>
          <p:spPr>
            <a:xfrm>
              <a:off x="179675" y="208462"/>
              <a:ext cx="984281" cy="975333"/>
            </a:xfrm>
            <a:custGeom>
              <a:avLst/>
              <a:gdLst/>
              <a:ahLst/>
              <a:cxnLst/>
              <a:rect l="l" t="t" r="r" b="b"/>
              <a:pathLst>
                <a:path w="984281" h="975333">
                  <a:moveTo>
                    <a:pt x="0" y="0"/>
                  </a:moveTo>
                  <a:lnTo>
                    <a:pt x="984281" y="0"/>
                  </a:lnTo>
                  <a:lnTo>
                    <a:pt x="984281" y="975332"/>
                  </a:lnTo>
                  <a:lnTo>
                    <a:pt x="0" y="9753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TextBox 20"/>
            <p:cNvSpPr txBox="1"/>
            <p:nvPr/>
          </p:nvSpPr>
          <p:spPr>
            <a:xfrm>
              <a:off x="1521431" y="512049"/>
              <a:ext cx="6021127" cy="805816"/>
            </a:xfrm>
            <a:prstGeom prst="rect">
              <a:avLst/>
            </a:prstGeom>
          </p:spPr>
          <p:txBody>
            <a:bodyPr lIns="0" tIns="0" rIns="0" bIns="0" rtlCol="0" anchor="t">
              <a:spAutoFit/>
            </a:bodyPr>
            <a:lstStyle/>
            <a:p>
              <a:pPr>
                <a:lnSpc>
                  <a:spcPts val="2519"/>
                </a:lnSpc>
              </a:pPr>
              <a:r>
                <a:rPr lang="en-US" sz="1799">
                  <a:solidFill>
                    <a:srgbClr val="FFFFFF"/>
                  </a:solidFill>
                  <a:latin typeface="Open Sans"/>
                </a:rPr>
                <a:t>Identification of required data and data collection and cleaning/prep.</a:t>
              </a:r>
            </a:p>
          </p:txBody>
        </p:sp>
        <p:sp>
          <p:nvSpPr>
            <p:cNvPr id="21" name="TextBox 21"/>
            <p:cNvSpPr txBox="1"/>
            <p:nvPr/>
          </p:nvSpPr>
          <p:spPr>
            <a:xfrm>
              <a:off x="1521431" y="-38100"/>
              <a:ext cx="3777689" cy="462280"/>
            </a:xfrm>
            <a:prstGeom prst="rect">
              <a:avLst/>
            </a:prstGeom>
          </p:spPr>
          <p:txBody>
            <a:bodyPr lIns="0" tIns="0" rIns="0" bIns="0" rtlCol="0" anchor="t">
              <a:spAutoFit/>
            </a:bodyPr>
            <a:lstStyle/>
            <a:p>
              <a:pPr>
                <a:lnSpc>
                  <a:spcPts val="2940"/>
                </a:lnSpc>
              </a:pPr>
              <a:r>
                <a:rPr lang="en-US" sz="2100">
                  <a:solidFill>
                    <a:srgbClr val="FFFFFF"/>
                  </a:solidFill>
                  <a:latin typeface="Open Sans Bold"/>
                </a:rPr>
                <a:t>DATA PREP</a:t>
              </a:r>
            </a:p>
          </p:txBody>
        </p:sp>
        <p:sp>
          <p:nvSpPr>
            <p:cNvPr id="22" name="TextBox 22"/>
            <p:cNvSpPr txBox="1"/>
            <p:nvPr/>
          </p:nvSpPr>
          <p:spPr>
            <a:xfrm>
              <a:off x="7542557" y="376555"/>
              <a:ext cx="2872284" cy="632016"/>
            </a:xfrm>
            <a:prstGeom prst="rect">
              <a:avLst/>
            </a:prstGeom>
          </p:spPr>
          <p:txBody>
            <a:bodyPr lIns="0" tIns="0" rIns="0" bIns="0" rtlCol="0" anchor="t">
              <a:spAutoFit/>
            </a:bodyPr>
            <a:lstStyle/>
            <a:p>
              <a:pPr algn="ctr">
                <a:lnSpc>
                  <a:spcPts val="4016"/>
                </a:lnSpc>
                <a:spcBef>
                  <a:spcPct val="0"/>
                </a:spcBef>
              </a:pPr>
              <a:r>
                <a:rPr lang="en-US" sz="2910" spc="285">
                  <a:solidFill>
                    <a:srgbClr val="FFFFFF"/>
                  </a:solidFill>
                  <a:latin typeface="DM Sans Bold"/>
                </a:rPr>
                <a:t> [x weeks]</a:t>
              </a:r>
            </a:p>
          </p:txBody>
        </p:sp>
      </p:grpSp>
      <p:grpSp>
        <p:nvGrpSpPr>
          <p:cNvPr id="23" name="Group 23"/>
          <p:cNvGrpSpPr/>
          <p:nvPr/>
        </p:nvGrpSpPr>
        <p:grpSpPr>
          <a:xfrm>
            <a:off x="1565661" y="5659102"/>
            <a:ext cx="7811131" cy="970854"/>
            <a:chOff x="0" y="0"/>
            <a:chExt cx="10414841" cy="1294473"/>
          </a:xfrm>
        </p:grpSpPr>
        <p:grpSp>
          <p:nvGrpSpPr>
            <p:cNvPr id="24" name="Group 24"/>
            <p:cNvGrpSpPr/>
            <p:nvPr/>
          </p:nvGrpSpPr>
          <p:grpSpPr>
            <a:xfrm>
              <a:off x="0" y="83779"/>
              <a:ext cx="1343631" cy="1201943"/>
              <a:chOff x="0" y="0"/>
              <a:chExt cx="218177" cy="195169"/>
            </a:xfrm>
          </p:grpSpPr>
          <p:sp>
            <p:nvSpPr>
              <p:cNvPr id="25" name="Freeform 25"/>
              <p:cNvSpPr/>
              <p:nvPr/>
            </p:nvSpPr>
            <p:spPr>
              <a:xfrm>
                <a:off x="0" y="0"/>
                <a:ext cx="218177" cy="195169"/>
              </a:xfrm>
              <a:custGeom>
                <a:avLst/>
                <a:gdLst/>
                <a:ahLst/>
                <a:cxnLst/>
                <a:rect l="l" t="t" r="r" b="b"/>
                <a:pathLst>
                  <a:path w="218177" h="195169">
                    <a:moveTo>
                      <a:pt x="97585" y="0"/>
                    </a:moveTo>
                    <a:lnTo>
                      <a:pt x="120592" y="0"/>
                    </a:lnTo>
                    <a:cubicBezTo>
                      <a:pt x="174486" y="0"/>
                      <a:pt x="218177" y="43690"/>
                      <a:pt x="218177" y="97585"/>
                    </a:cubicBezTo>
                    <a:lnTo>
                      <a:pt x="218177" y="97585"/>
                    </a:lnTo>
                    <a:cubicBezTo>
                      <a:pt x="218177" y="151479"/>
                      <a:pt x="174486" y="195169"/>
                      <a:pt x="120592" y="195169"/>
                    </a:cubicBezTo>
                    <a:lnTo>
                      <a:pt x="97585" y="195169"/>
                    </a:lnTo>
                    <a:cubicBezTo>
                      <a:pt x="43690" y="195169"/>
                      <a:pt x="0" y="151479"/>
                      <a:pt x="0" y="97585"/>
                    </a:cubicBezTo>
                    <a:lnTo>
                      <a:pt x="0" y="97585"/>
                    </a:lnTo>
                    <a:cubicBezTo>
                      <a:pt x="0" y="43690"/>
                      <a:pt x="43690" y="0"/>
                      <a:pt x="97585" y="0"/>
                    </a:cubicBezTo>
                    <a:close/>
                  </a:path>
                </a:pathLst>
              </a:custGeom>
              <a:solidFill>
                <a:srgbClr val="55C6DE"/>
              </a:solidFill>
            </p:spPr>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
          <p:nvSpPr>
            <p:cNvPr id="27" name="Freeform 27"/>
            <p:cNvSpPr/>
            <p:nvPr/>
          </p:nvSpPr>
          <p:spPr>
            <a:xfrm>
              <a:off x="94376" y="225686"/>
              <a:ext cx="1154879" cy="918129"/>
            </a:xfrm>
            <a:custGeom>
              <a:avLst/>
              <a:gdLst/>
              <a:ahLst/>
              <a:cxnLst/>
              <a:rect l="l" t="t" r="r" b="b"/>
              <a:pathLst>
                <a:path w="1154879" h="918129">
                  <a:moveTo>
                    <a:pt x="0" y="0"/>
                  </a:moveTo>
                  <a:lnTo>
                    <a:pt x="1154879" y="0"/>
                  </a:lnTo>
                  <a:lnTo>
                    <a:pt x="1154879" y="918129"/>
                  </a:lnTo>
                  <a:lnTo>
                    <a:pt x="0" y="9181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8" name="TextBox 28"/>
            <p:cNvSpPr txBox="1"/>
            <p:nvPr/>
          </p:nvSpPr>
          <p:spPr>
            <a:xfrm>
              <a:off x="1521431" y="488657"/>
              <a:ext cx="6021127" cy="805816"/>
            </a:xfrm>
            <a:prstGeom prst="rect">
              <a:avLst/>
            </a:prstGeom>
          </p:spPr>
          <p:txBody>
            <a:bodyPr lIns="0" tIns="0" rIns="0" bIns="0" rtlCol="0" anchor="t">
              <a:spAutoFit/>
            </a:bodyPr>
            <a:lstStyle/>
            <a:p>
              <a:pPr>
                <a:lnSpc>
                  <a:spcPts val="2519"/>
                </a:lnSpc>
              </a:pPr>
              <a:r>
                <a:rPr lang="en-US" sz="1799">
                  <a:solidFill>
                    <a:srgbClr val="FFFFFF"/>
                  </a:solidFill>
                  <a:latin typeface="Open Sans"/>
                </a:rPr>
                <a:t>CLV modeling; run data thru models; model tuning and validation.</a:t>
              </a:r>
            </a:p>
          </p:txBody>
        </p:sp>
        <p:sp>
          <p:nvSpPr>
            <p:cNvPr id="29" name="TextBox 29"/>
            <p:cNvSpPr txBox="1"/>
            <p:nvPr/>
          </p:nvSpPr>
          <p:spPr>
            <a:xfrm>
              <a:off x="1521431" y="-38100"/>
              <a:ext cx="3777689" cy="462280"/>
            </a:xfrm>
            <a:prstGeom prst="rect">
              <a:avLst/>
            </a:prstGeom>
          </p:spPr>
          <p:txBody>
            <a:bodyPr lIns="0" tIns="0" rIns="0" bIns="0" rtlCol="0" anchor="t">
              <a:spAutoFit/>
            </a:bodyPr>
            <a:lstStyle/>
            <a:p>
              <a:pPr>
                <a:lnSpc>
                  <a:spcPts val="2940"/>
                </a:lnSpc>
              </a:pPr>
              <a:r>
                <a:rPr lang="en-US" sz="2100">
                  <a:solidFill>
                    <a:srgbClr val="FFFFFF"/>
                  </a:solidFill>
                  <a:latin typeface="Open Sans Bold"/>
                </a:rPr>
                <a:t>RUN MODELS</a:t>
              </a:r>
            </a:p>
          </p:txBody>
        </p:sp>
        <p:sp>
          <p:nvSpPr>
            <p:cNvPr id="30" name="TextBox 30"/>
            <p:cNvSpPr txBox="1"/>
            <p:nvPr/>
          </p:nvSpPr>
          <p:spPr>
            <a:xfrm>
              <a:off x="7542557" y="567055"/>
              <a:ext cx="2872284" cy="632016"/>
            </a:xfrm>
            <a:prstGeom prst="rect">
              <a:avLst/>
            </a:prstGeom>
          </p:spPr>
          <p:txBody>
            <a:bodyPr lIns="0" tIns="0" rIns="0" bIns="0" rtlCol="0" anchor="t">
              <a:spAutoFit/>
            </a:bodyPr>
            <a:lstStyle/>
            <a:p>
              <a:pPr algn="ctr">
                <a:lnSpc>
                  <a:spcPts val="4016"/>
                </a:lnSpc>
                <a:spcBef>
                  <a:spcPct val="0"/>
                </a:spcBef>
              </a:pPr>
              <a:r>
                <a:rPr lang="en-US" sz="2910" spc="285">
                  <a:solidFill>
                    <a:srgbClr val="FFFFFF"/>
                  </a:solidFill>
                  <a:latin typeface="DM Sans Bold"/>
                </a:rPr>
                <a:t> [x weeks]</a:t>
              </a:r>
            </a:p>
          </p:txBody>
        </p:sp>
      </p:grpSp>
      <p:grpSp>
        <p:nvGrpSpPr>
          <p:cNvPr id="31" name="Group 31"/>
          <p:cNvGrpSpPr/>
          <p:nvPr/>
        </p:nvGrpSpPr>
        <p:grpSpPr>
          <a:xfrm>
            <a:off x="1565661" y="6934757"/>
            <a:ext cx="7811131" cy="986790"/>
            <a:chOff x="0" y="0"/>
            <a:chExt cx="10414841" cy="1315721"/>
          </a:xfrm>
        </p:grpSpPr>
        <p:grpSp>
          <p:nvGrpSpPr>
            <p:cNvPr id="32" name="Group 32"/>
            <p:cNvGrpSpPr/>
            <p:nvPr/>
          </p:nvGrpSpPr>
          <p:grpSpPr>
            <a:xfrm>
              <a:off x="0" y="0"/>
              <a:ext cx="1343631" cy="1201943"/>
              <a:chOff x="0" y="0"/>
              <a:chExt cx="218177" cy="195169"/>
            </a:xfrm>
          </p:grpSpPr>
          <p:sp>
            <p:nvSpPr>
              <p:cNvPr id="33" name="Freeform 33"/>
              <p:cNvSpPr/>
              <p:nvPr/>
            </p:nvSpPr>
            <p:spPr>
              <a:xfrm>
                <a:off x="0" y="0"/>
                <a:ext cx="218177" cy="195169"/>
              </a:xfrm>
              <a:custGeom>
                <a:avLst/>
                <a:gdLst/>
                <a:ahLst/>
                <a:cxnLst/>
                <a:rect l="l" t="t" r="r" b="b"/>
                <a:pathLst>
                  <a:path w="218177" h="195169">
                    <a:moveTo>
                      <a:pt x="97585" y="0"/>
                    </a:moveTo>
                    <a:lnTo>
                      <a:pt x="120592" y="0"/>
                    </a:lnTo>
                    <a:cubicBezTo>
                      <a:pt x="174486" y="0"/>
                      <a:pt x="218177" y="43690"/>
                      <a:pt x="218177" y="97585"/>
                    </a:cubicBezTo>
                    <a:lnTo>
                      <a:pt x="218177" y="97585"/>
                    </a:lnTo>
                    <a:cubicBezTo>
                      <a:pt x="218177" y="151479"/>
                      <a:pt x="174486" y="195169"/>
                      <a:pt x="120592" y="195169"/>
                    </a:cubicBezTo>
                    <a:lnTo>
                      <a:pt x="97585" y="195169"/>
                    </a:lnTo>
                    <a:cubicBezTo>
                      <a:pt x="43690" y="195169"/>
                      <a:pt x="0" y="151479"/>
                      <a:pt x="0" y="97585"/>
                    </a:cubicBezTo>
                    <a:lnTo>
                      <a:pt x="0" y="97585"/>
                    </a:lnTo>
                    <a:cubicBezTo>
                      <a:pt x="0" y="43690"/>
                      <a:pt x="43690" y="0"/>
                      <a:pt x="97585" y="0"/>
                    </a:cubicBezTo>
                    <a:close/>
                  </a:path>
                </a:pathLst>
              </a:custGeom>
              <a:solidFill>
                <a:srgbClr val="55C6DE"/>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
          <p:nvSpPr>
            <p:cNvPr id="35" name="Freeform 35"/>
            <p:cNvSpPr/>
            <p:nvPr/>
          </p:nvSpPr>
          <p:spPr>
            <a:xfrm>
              <a:off x="127889" y="285494"/>
              <a:ext cx="1087853" cy="630955"/>
            </a:xfrm>
            <a:custGeom>
              <a:avLst/>
              <a:gdLst/>
              <a:ahLst/>
              <a:cxnLst/>
              <a:rect l="l" t="t" r="r" b="b"/>
              <a:pathLst>
                <a:path w="1087853" h="630955">
                  <a:moveTo>
                    <a:pt x="0" y="0"/>
                  </a:moveTo>
                  <a:lnTo>
                    <a:pt x="1087853" y="0"/>
                  </a:lnTo>
                  <a:lnTo>
                    <a:pt x="1087853" y="630955"/>
                  </a:lnTo>
                  <a:lnTo>
                    <a:pt x="0" y="6309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6" name="TextBox 36"/>
            <p:cNvSpPr txBox="1"/>
            <p:nvPr/>
          </p:nvSpPr>
          <p:spPr>
            <a:xfrm>
              <a:off x="1521431" y="509905"/>
              <a:ext cx="5566471" cy="805816"/>
            </a:xfrm>
            <a:prstGeom prst="rect">
              <a:avLst/>
            </a:prstGeom>
          </p:spPr>
          <p:txBody>
            <a:bodyPr lIns="0" tIns="0" rIns="0" bIns="0" rtlCol="0" anchor="t">
              <a:spAutoFit/>
            </a:bodyPr>
            <a:lstStyle/>
            <a:p>
              <a:pPr>
                <a:lnSpc>
                  <a:spcPts val="2519"/>
                </a:lnSpc>
              </a:pPr>
              <a:r>
                <a:rPr lang="en-US" sz="1799">
                  <a:solidFill>
                    <a:srgbClr val="FFFFFF"/>
                  </a:solidFill>
                  <a:latin typeface="Open Sans"/>
                </a:rPr>
                <a:t>Analysis and preparation of final report.</a:t>
              </a:r>
            </a:p>
          </p:txBody>
        </p:sp>
        <p:sp>
          <p:nvSpPr>
            <p:cNvPr id="37" name="TextBox 37"/>
            <p:cNvSpPr txBox="1"/>
            <p:nvPr/>
          </p:nvSpPr>
          <p:spPr>
            <a:xfrm>
              <a:off x="1521431" y="-38100"/>
              <a:ext cx="3777689" cy="462280"/>
            </a:xfrm>
            <a:prstGeom prst="rect">
              <a:avLst/>
            </a:prstGeom>
          </p:spPr>
          <p:txBody>
            <a:bodyPr lIns="0" tIns="0" rIns="0" bIns="0" rtlCol="0" anchor="t">
              <a:spAutoFit/>
            </a:bodyPr>
            <a:lstStyle/>
            <a:p>
              <a:pPr>
                <a:lnSpc>
                  <a:spcPts val="2940"/>
                </a:lnSpc>
              </a:pPr>
              <a:r>
                <a:rPr lang="en-US" sz="2100">
                  <a:solidFill>
                    <a:srgbClr val="FFFFFF"/>
                  </a:solidFill>
                  <a:latin typeface="Open Sans Bold"/>
                </a:rPr>
                <a:t>ANALYZE</a:t>
              </a:r>
            </a:p>
          </p:txBody>
        </p:sp>
        <p:sp>
          <p:nvSpPr>
            <p:cNvPr id="38" name="TextBox 38"/>
            <p:cNvSpPr txBox="1"/>
            <p:nvPr/>
          </p:nvSpPr>
          <p:spPr>
            <a:xfrm>
              <a:off x="7542557" y="84359"/>
              <a:ext cx="2872284" cy="632016"/>
            </a:xfrm>
            <a:prstGeom prst="rect">
              <a:avLst/>
            </a:prstGeom>
          </p:spPr>
          <p:txBody>
            <a:bodyPr lIns="0" tIns="0" rIns="0" bIns="0" rtlCol="0" anchor="t">
              <a:spAutoFit/>
            </a:bodyPr>
            <a:lstStyle/>
            <a:p>
              <a:pPr algn="ctr">
                <a:lnSpc>
                  <a:spcPts val="4016"/>
                </a:lnSpc>
                <a:spcBef>
                  <a:spcPct val="0"/>
                </a:spcBef>
              </a:pPr>
              <a:r>
                <a:rPr lang="en-US" sz="2910" spc="285">
                  <a:solidFill>
                    <a:srgbClr val="FFFFFF"/>
                  </a:solidFill>
                  <a:latin typeface="DM Sans Bold"/>
                </a:rPr>
                <a:t> [x weeks]</a:t>
              </a:r>
            </a:p>
          </p:txBody>
        </p:sp>
      </p:grpSp>
      <p:grpSp>
        <p:nvGrpSpPr>
          <p:cNvPr id="39" name="Group 39"/>
          <p:cNvGrpSpPr/>
          <p:nvPr/>
        </p:nvGrpSpPr>
        <p:grpSpPr>
          <a:xfrm>
            <a:off x="1565661" y="8352603"/>
            <a:ext cx="7811131" cy="986790"/>
            <a:chOff x="0" y="0"/>
            <a:chExt cx="10414841" cy="1315721"/>
          </a:xfrm>
        </p:grpSpPr>
        <p:grpSp>
          <p:nvGrpSpPr>
            <p:cNvPr id="40" name="Group 40"/>
            <p:cNvGrpSpPr/>
            <p:nvPr/>
          </p:nvGrpSpPr>
          <p:grpSpPr>
            <a:xfrm>
              <a:off x="0" y="0"/>
              <a:ext cx="1343631" cy="1201943"/>
              <a:chOff x="0" y="0"/>
              <a:chExt cx="218177" cy="195169"/>
            </a:xfrm>
          </p:grpSpPr>
          <p:sp>
            <p:nvSpPr>
              <p:cNvPr id="41" name="Freeform 41"/>
              <p:cNvSpPr/>
              <p:nvPr/>
            </p:nvSpPr>
            <p:spPr>
              <a:xfrm>
                <a:off x="0" y="0"/>
                <a:ext cx="218177" cy="195169"/>
              </a:xfrm>
              <a:custGeom>
                <a:avLst/>
                <a:gdLst/>
                <a:ahLst/>
                <a:cxnLst/>
                <a:rect l="l" t="t" r="r" b="b"/>
                <a:pathLst>
                  <a:path w="218177" h="195169">
                    <a:moveTo>
                      <a:pt x="97585" y="0"/>
                    </a:moveTo>
                    <a:lnTo>
                      <a:pt x="120592" y="0"/>
                    </a:lnTo>
                    <a:cubicBezTo>
                      <a:pt x="174486" y="0"/>
                      <a:pt x="218177" y="43690"/>
                      <a:pt x="218177" y="97585"/>
                    </a:cubicBezTo>
                    <a:lnTo>
                      <a:pt x="218177" y="97585"/>
                    </a:lnTo>
                    <a:cubicBezTo>
                      <a:pt x="218177" y="151479"/>
                      <a:pt x="174486" y="195169"/>
                      <a:pt x="120592" y="195169"/>
                    </a:cubicBezTo>
                    <a:lnTo>
                      <a:pt x="97585" y="195169"/>
                    </a:lnTo>
                    <a:cubicBezTo>
                      <a:pt x="43690" y="195169"/>
                      <a:pt x="0" y="151479"/>
                      <a:pt x="0" y="97585"/>
                    </a:cubicBezTo>
                    <a:lnTo>
                      <a:pt x="0" y="97585"/>
                    </a:lnTo>
                    <a:cubicBezTo>
                      <a:pt x="0" y="43690"/>
                      <a:pt x="43690" y="0"/>
                      <a:pt x="97585" y="0"/>
                    </a:cubicBezTo>
                    <a:close/>
                  </a:path>
                </a:pathLst>
              </a:custGeom>
              <a:solidFill>
                <a:srgbClr val="55C6DE"/>
              </a:solidFill>
            </p:spPr>
          </p:sp>
          <p:sp>
            <p:nvSpPr>
              <p:cNvPr id="42" name="TextBox 42"/>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
          <p:nvSpPr>
            <p:cNvPr id="43" name="TextBox 43"/>
            <p:cNvSpPr txBox="1"/>
            <p:nvPr/>
          </p:nvSpPr>
          <p:spPr>
            <a:xfrm>
              <a:off x="1521431" y="509905"/>
              <a:ext cx="5566471" cy="805816"/>
            </a:xfrm>
            <a:prstGeom prst="rect">
              <a:avLst/>
            </a:prstGeom>
          </p:spPr>
          <p:txBody>
            <a:bodyPr lIns="0" tIns="0" rIns="0" bIns="0" rtlCol="0" anchor="t">
              <a:spAutoFit/>
            </a:bodyPr>
            <a:lstStyle/>
            <a:p>
              <a:pPr>
                <a:lnSpc>
                  <a:spcPts val="2519"/>
                </a:lnSpc>
              </a:pPr>
              <a:r>
                <a:rPr lang="en-US" sz="1799">
                  <a:solidFill>
                    <a:srgbClr val="FFFFFF"/>
                  </a:solidFill>
                  <a:latin typeface="Open Sans"/>
                </a:rPr>
                <a:t>Develop strategies that leverage the insights.</a:t>
              </a:r>
            </a:p>
          </p:txBody>
        </p:sp>
        <p:sp>
          <p:nvSpPr>
            <p:cNvPr id="44" name="TextBox 44"/>
            <p:cNvSpPr txBox="1"/>
            <p:nvPr/>
          </p:nvSpPr>
          <p:spPr>
            <a:xfrm>
              <a:off x="1521431" y="-38100"/>
              <a:ext cx="3777689" cy="462280"/>
            </a:xfrm>
            <a:prstGeom prst="rect">
              <a:avLst/>
            </a:prstGeom>
          </p:spPr>
          <p:txBody>
            <a:bodyPr lIns="0" tIns="0" rIns="0" bIns="0" rtlCol="0" anchor="t">
              <a:spAutoFit/>
            </a:bodyPr>
            <a:lstStyle/>
            <a:p>
              <a:pPr>
                <a:lnSpc>
                  <a:spcPts val="2940"/>
                </a:lnSpc>
              </a:pPr>
              <a:r>
                <a:rPr lang="en-US" sz="2100">
                  <a:solidFill>
                    <a:srgbClr val="FFFFFF"/>
                  </a:solidFill>
                  <a:latin typeface="Open Sans Bold"/>
                </a:rPr>
                <a:t>DEVELOP STRATEGY</a:t>
              </a:r>
            </a:p>
          </p:txBody>
        </p:sp>
        <p:sp>
          <p:nvSpPr>
            <p:cNvPr id="45" name="TextBox 45"/>
            <p:cNvSpPr txBox="1"/>
            <p:nvPr/>
          </p:nvSpPr>
          <p:spPr>
            <a:xfrm>
              <a:off x="7542557" y="84359"/>
              <a:ext cx="2872284" cy="632016"/>
            </a:xfrm>
            <a:prstGeom prst="rect">
              <a:avLst/>
            </a:prstGeom>
          </p:spPr>
          <p:txBody>
            <a:bodyPr lIns="0" tIns="0" rIns="0" bIns="0" rtlCol="0" anchor="t">
              <a:spAutoFit/>
            </a:bodyPr>
            <a:lstStyle/>
            <a:p>
              <a:pPr algn="ctr">
                <a:lnSpc>
                  <a:spcPts val="4016"/>
                </a:lnSpc>
                <a:spcBef>
                  <a:spcPct val="0"/>
                </a:spcBef>
              </a:pPr>
              <a:r>
                <a:rPr lang="en-US" sz="2910" spc="285">
                  <a:solidFill>
                    <a:srgbClr val="FFFFFF"/>
                  </a:solidFill>
                  <a:latin typeface="DM Sans Bold"/>
                </a:rPr>
                <a:t> [x weeks]</a:t>
              </a:r>
            </a:p>
          </p:txBody>
        </p:sp>
      </p:grpSp>
      <p:sp>
        <p:nvSpPr>
          <p:cNvPr id="46" name="Freeform 46"/>
          <p:cNvSpPr/>
          <p:nvPr/>
        </p:nvSpPr>
        <p:spPr>
          <a:xfrm>
            <a:off x="1665275" y="8402466"/>
            <a:ext cx="800081" cy="762605"/>
          </a:xfrm>
          <a:custGeom>
            <a:avLst/>
            <a:gdLst/>
            <a:ahLst/>
            <a:cxnLst/>
            <a:rect l="l" t="t" r="r" b="b"/>
            <a:pathLst>
              <a:path w="934649" h="847026">
                <a:moveTo>
                  <a:pt x="0" y="0"/>
                </a:moveTo>
                <a:lnTo>
                  <a:pt x="934649" y="0"/>
                </a:lnTo>
                <a:lnTo>
                  <a:pt x="934649" y="847026"/>
                </a:lnTo>
                <a:lnTo>
                  <a:pt x="0" y="84702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47" name="TextBox 47"/>
          <p:cNvSpPr txBox="1"/>
          <p:nvPr/>
        </p:nvSpPr>
        <p:spPr>
          <a:xfrm>
            <a:off x="751813" y="1971159"/>
            <a:ext cx="9438827" cy="580025"/>
          </a:xfrm>
          <a:prstGeom prst="rect">
            <a:avLst/>
          </a:prstGeom>
        </p:spPr>
        <p:txBody>
          <a:bodyPr lIns="0" tIns="0" rIns="0" bIns="0" rtlCol="0" anchor="t">
            <a:spAutoFit/>
          </a:bodyPr>
          <a:lstStyle/>
          <a:p>
            <a:pPr algn="ctr">
              <a:lnSpc>
                <a:spcPts val="2360"/>
              </a:lnSpc>
              <a:spcBef>
                <a:spcPct val="0"/>
              </a:spcBef>
            </a:pPr>
            <a:r>
              <a:rPr lang="en-US" sz="1710" spc="167">
                <a:solidFill>
                  <a:srgbClr val="000000"/>
                </a:solidFill>
                <a:latin typeface="DM Sans"/>
              </a:rPr>
              <a:t>[Change, add or delete milestones and insert time estimates, as appropriate. If working with a third-party company, collaborate to develop this.]</a:t>
            </a:r>
          </a:p>
        </p:txBody>
      </p:sp>
      <p:sp>
        <p:nvSpPr>
          <p:cNvPr id="48" name="TextBox 48"/>
          <p:cNvSpPr txBox="1"/>
          <p:nvPr/>
        </p:nvSpPr>
        <p:spPr>
          <a:xfrm>
            <a:off x="751813" y="529986"/>
            <a:ext cx="9438827" cy="1166783"/>
          </a:xfrm>
          <a:prstGeom prst="rect">
            <a:avLst/>
          </a:prstGeom>
        </p:spPr>
        <p:txBody>
          <a:bodyPr lIns="0" tIns="0" rIns="0" bIns="0" rtlCol="0" anchor="t">
            <a:spAutoFit/>
          </a:bodyPr>
          <a:lstStyle/>
          <a:p>
            <a:pPr algn="ctr">
              <a:lnSpc>
                <a:spcPts val="9587"/>
              </a:lnSpc>
            </a:pPr>
            <a:r>
              <a:rPr lang="en-US" sz="6947" spc="368">
                <a:solidFill>
                  <a:srgbClr val="586368"/>
                </a:solidFill>
                <a:latin typeface="Oswald Bold"/>
              </a:rPr>
              <a:t>PRELIMINARY TIMELINE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Lst>
          </a:blip>
          <a:srcRect t="21875" b="21875"/>
          <a:stretch>
            <a:fillRect/>
          </a:stretch>
        </p:blipFill>
        <p:spPr>
          <a:xfrm flipH="1" flipV="1">
            <a:off x="0" y="0"/>
            <a:ext cx="18288000" cy="10287000"/>
          </a:xfrm>
          <a:prstGeom prst="rect">
            <a:avLst/>
          </a:prstGeom>
        </p:spPr>
      </p:pic>
      <p:sp>
        <p:nvSpPr>
          <p:cNvPr id="3" name="Freeform 3"/>
          <p:cNvSpPr/>
          <p:nvPr/>
        </p:nvSpPr>
        <p:spPr>
          <a:xfrm rot="-10580377">
            <a:off x="9109631" y="603"/>
            <a:ext cx="9213636" cy="14870483"/>
          </a:xfrm>
          <a:custGeom>
            <a:avLst/>
            <a:gdLst/>
            <a:ahLst/>
            <a:cxnLst/>
            <a:rect l="l" t="t" r="r" b="b"/>
            <a:pathLst>
              <a:path w="24036383" h="24664199">
                <a:moveTo>
                  <a:pt x="0" y="0"/>
                </a:moveTo>
                <a:lnTo>
                  <a:pt x="24036383" y="0"/>
                </a:lnTo>
                <a:lnTo>
                  <a:pt x="24036383" y="24664198"/>
                </a:lnTo>
                <a:lnTo>
                  <a:pt x="0" y="24664198"/>
                </a:lnTo>
                <a:lnTo>
                  <a:pt x="0" y="0"/>
                </a:lnTo>
                <a:close/>
              </a:path>
            </a:pathLst>
          </a:cu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l="-160879" r="1" b="-65860"/>
            </a:stretch>
          </a:blipFill>
        </p:spPr>
      </p:sp>
      <p:sp>
        <p:nvSpPr>
          <p:cNvPr id="4" name="TextBox 4"/>
          <p:cNvSpPr txBox="1"/>
          <p:nvPr/>
        </p:nvSpPr>
        <p:spPr>
          <a:xfrm>
            <a:off x="1561733" y="2152670"/>
            <a:ext cx="8097687" cy="1165502"/>
          </a:xfrm>
          <a:prstGeom prst="rect">
            <a:avLst/>
          </a:prstGeom>
        </p:spPr>
        <p:txBody>
          <a:bodyPr lIns="0" tIns="0" rIns="0" bIns="0" rtlCol="0" anchor="t">
            <a:spAutoFit/>
          </a:bodyPr>
          <a:lstStyle/>
          <a:p>
            <a:pPr marL="0" lvl="0" indent="0">
              <a:lnSpc>
                <a:spcPts val="9566"/>
              </a:lnSpc>
              <a:spcBef>
                <a:spcPct val="0"/>
              </a:spcBef>
            </a:pPr>
            <a:r>
              <a:rPr lang="en-US" sz="6932" spc="679">
                <a:solidFill>
                  <a:srgbClr val="586368"/>
                </a:solidFill>
                <a:latin typeface="Oswald Bold"/>
              </a:rPr>
              <a:t>THANK YOU</a:t>
            </a:r>
          </a:p>
        </p:txBody>
      </p:sp>
      <p:sp>
        <p:nvSpPr>
          <p:cNvPr id="6" name="Rectangle 5">
            <a:extLst>
              <a:ext uri="{FF2B5EF4-FFF2-40B4-BE49-F238E27FC236}">
                <a16:creationId xmlns:a16="http://schemas.microsoft.com/office/drawing/2014/main" id="{1124EE4B-41F9-5F5B-D9BC-2D08F5C67753}"/>
              </a:ext>
            </a:extLst>
          </p:cNvPr>
          <p:cNvSpPr/>
          <p:nvPr/>
        </p:nvSpPr>
        <p:spPr>
          <a:xfrm>
            <a:off x="-457200" y="10287000"/>
            <a:ext cx="15594826" cy="4422832"/>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5C6DE"/>
        </a:solidFill>
        <a:effectLst/>
      </p:bgPr>
    </p:bg>
    <p:spTree>
      <p:nvGrpSpPr>
        <p:cNvPr id="1" name=""/>
        <p:cNvGrpSpPr/>
        <p:nvPr/>
      </p:nvGrpSpPr>
      <p:grpSpPr>
        <a:xfrm>
          <a:off x="0" y="0"/>
          <a:ext cx="0" cy="0"/>
          <a:chOff x="0" y="0"/>
          <a:chExt cx="0" cy="0"/>
        </a:xfrm>
      </p:grpSpPr>
      <p:sp>
        <p:nvSpPr>
          <p:cNvPr id="2" name="Freeform 2"/>
          <p:cNvSpPr/>
          <p:nvPr/>
        </p:nvSpPr>
        <p:spPr>
          <a:xfrm rot="7659121">
            <a:off x="13162645" y="7347829"/>
            <a:ext cx="5972481" cy="214295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27740" t="-265316" r="-1"/>
            </a:stretch>
          </a:blipFill>
        </p:spPr>
      </p:sp>
      <p:sp>
        <p:nvSpPr>
          <p:cNvPr id="3" name="Freeform 3"/>
          <p:cNvSpPr/>
          <p:nvPr/>
        </p:nvSpPr>
        <p:spPr>
          <a:xfrm>
            <a:off x="-1" y="0"/>
            <a:ext cx="5764563" cy="4629150"/>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56518" t="-100000"/>
            </a:stretch>
          </a:blipFill>
        </p:spPr>
      </p:sp>
      <p:sp>
        <p:nvSpPr>
          <p:cNvPr id="4" name="TextBox 4"/>
          <p:cNvSpPr txBox="1"/>
          <p:nvPr/>
        </p:nvSpPr>
        <p:spPr>
          <a:xfrm>
            <a:off x="2796629" y="3558638"/>
            <a:ext cx="13159166" cy="1350644"/>
          </a:xfrm>
          <a:prstGeom prst="rect">
            <a:avLst/>
          </a:prstGeom>
        </p:spPr>
        <p:txBody>
          <a:bodyPr lIns="0" tIns="0" rIns="0" bIns="0" rtlCol="0" anchor="t">
            <a:spAutoFit/>
          </a:bodyPr>
          <a:lstStyle/>
          <a:p>
            <a:pPr algn="ctr">
              <a:lnSpc>
                <a:spcPts val="11040"/>
              </a:lnSpc>
            </a:pPr>
            <a:r>
              <a:rPr lang="en-US" sz="8000" spc="784">
                <a:solidFill>
                  <a:srgbClr val="FFFFFF"/>
                </a:solidFill>
                <a:latin typeface="Oswald Bold"/>
              </a:rPr>
              <a:t>ADDENDUM</a:t>
            </a:r>
          </a:p>
        </p:txBody>
      </p:sp>
      <p:sp>
        <p:nvSpPr>
          <p:cNvPr id="5" name="Rectangle 4">
            <a:extLst>
              <a:ext uri="{FF2B5EF4-FFF2-40B4-BE49-F238E27FC236}">
                <a16:creationId xmlns:a16="http://schemas.microsoft.com/office/drawing/2014/main" id="{78D65923-E3F8-E9E9-EDB9-42E6CD6A5568}"/>
              </a:ext>
            </a:extLst>
          </p:cNvPr>
          <p:cNvSpPr/>
          <p:nvPr/>
        </p:nvSpPr>
        <p:spPr>
          <a:xfrm>
            <a:off x="2857699" y="10287000"/>
            <a:ext cx="15594826" cy="4422832"/>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A019D7-BCAC-285C-E0A5-560E3D0CF9D7}"/>
              </a:ext>
            </a:extLst>
          </p:cNvPr>
          <p:cNvSpPr/>
          <p:nvPr/>
        </p:nvSpPr>
        <p:spPr>
          <a:xfrm>
            <a:off x="18288000" y="-506203"/>
            <a:ext cx="3124200" cy="1209913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TextBox 2"/>
          <p:cNvSpPr txBox="1"/>
          <p:nvPr/>
        </p:nvSpPr>
        <p:spPr>
          <a:xfrm>
            <a:off x="3367511" y="690509"/>
            <a:ext cx="11552977" cy="1166783"/>
          </a:xfrm>
          <a:prstGeom prst="rect">
            <a:avLst/>
          </a:prstGeom>
        </p:spPr>
        <p:txBody>
          <a:bodyPr lIns="0" tIns="0" rIns="0" bIns="0" rtlCol="0" anchor="t">
            <a:spAutoFit/>
          </a:bodyPr>
          <a:lstStyle/>
          <a:p>
            <a:pPr algn="ctr">
              <a:lnSpc>
                <a:spcPts val="9587"/>
              </a:lnSpc>
            </a:pPr>
            <a:r>
              <a:rPr lang="en-US" sz="6947" spc="368">
                <a:solidFill>
                  <a:srgbClr val="586368"/>
                </a:solidFill>
                <a:latin typeface="Oswald Bold"/>
              </a:rPr>
              <a:t>ADDENDUM - RESOURCES</a:t>
            </a:r>
          </a:p>
        </p:txBody>
      </p:sp>
      <p:sp>
        <p:nvSpPr>
          <p:cNvPr id="3" name="TextBox 3"/>
          <p:cNvSpPr txBox="1"/>
          <p:nvPr/>
        </p:nvSpPr>
        <p:spPr>
          <a:xfrm>
            <a:off x="2895520" y="2055560"/>
            <a:ext cx="12496959" cy="677942"/>
          </a:xfrm>
          <a:prstGeom prst="rect">
            <a:avLst/>
          </a:prstGeom>
        </p:spPr>
        <p:txBody>
          <a:bodyPr lIns="0" tIns="0" rIns="0" bIns="0" rtlCol="0" anchor="t">
            <a:spAutoFit/>
          </a:bodyPr>
          <a:lstStyle/>
          <a:p>
            <a:pPr algn="ctr">
              <a:lnSpc>
                <a:spcPts val="2774"/>
              </a:lnSpc>
              <a:spcBef>
                <a:spcPct val="0"/>
              </a:spcBef>
            </a:pPr>
            <a:r>
              <a:rPr lang="en-US" sz="2010" spc="197">
                <a:solidFill>
                  <a:srgbClr val="000000"/>
                </a:solidFill>
                <a:latin typeface="DM Sans"/>
              </a:rPr>
              <a:t>The following resources may be useful in planning and executing a CLV project. For more information or details, contact Theta at:info@thetaclv.com</a:t>
            </a:r>
          </a:p>
        </p:txBody>
      </p:sp>
      <p:sp>
        <p:nvSpPr>
          <p:cNvPr id="4" name="TextBox 4"/>
          <p:cNvSpPr txBox="1"/>
          <p:nvPr/>
        </p:nvSpPr>
        <p:spPr>
          <a:xfrm>
            <a:off x="3367511" y="3598435"/>
            <a:ext cx="12646357" cy="3054471"/>
          </a:xfrm>
          <a:prstGeom prst="rect">
            <a:avLst/>
          </a:prstGeom>
        </p:spPr>
        <p:txBody>
          <a:bodyPr lIns="0" tIns="0" rIns="0" bIns="0" rtlCol="0" anchor="t">
            <a:spAutoFit/>
          </a:bodyPr>
          <a:lstStyle/>
          <a:p>
            <a:pPr>
              <a:lnSpc>
                <a:spcPts val="4926"/>
              </a:lnSpc>
            </a:pPr>
            <a:r>
              <a:rPr lang="en-US" sz="2898" spc="49" dirty="0">
                <a:solidFill>
                  <a:srgbClr val="000000"/>
                </a:solidFill>
                <a:latin typeface="Open Sans Bold"/>
              </a:rPr>
              <a:t>Miscellaneous</a:t>
            </a:r>
          </a:p>
          <a:p>
            <a:pPr marL="625699" lvl="1" indent="-312850">
              <a:lnSpc>
                <a:spcPts val="4926"/>
              </a:lnSpc>
              <a:buFont typeface="Arial"/>
              <a:buChar char="•"/>
            </a:pPr>
            <a:r>
              <a:rPr lang="en-US" sz="2898" u="sng" spc="49" dirty="0">
                <a:solidFill>
                  <a:srgbClr val="000000"/>
                </a:solidFill>
                <a:latin typeface="Open Sans"/>
                <a:hlinkClick r:id="rId2" tooltip="https://learn.thetaclv.com/theta-cbva-planning-guide?hs_preview=xzqSCTcG-112583609863"/>
              </a:rPr>
              <a:t>Predictive Customer-Based Value Analysis Planning Guide</a:t>
            </a:r>
          </a:p>
          <a:p>
            <a:pPr marL="625699" lvl="1" indent="-312850">
              <a:lnSpc>
                <a:spcPts val="4926"/>
              </a:lnSpc>
              <a:buFont typeface="Arial"/>
              <a:buChar char="•"/>
            </a:pPr>
            <a:r>
              <a:rPr lang="en-US" sz="2898" u="sng" spc="49" dirty="0">
                <a:solidFill>
                  <a:srgbClr val="000000"/>
                </a:solidFill>
                <a:latin typeface="Open Sans"/>
                <a:hlinkClick r:id="rId3" tooltip="https://thetaclv.com/cbcv-faqs/"/>
              </a:rPr>
              <a:t>Customer Base Corporate Valuation FAQs</a:t>
            </a:r>
          </a:p>
          <a:p>
            <a:pPr marL="625699" lvl="1" indent="-312850">
              <a:lnSpc>
                <a:spcPts val="4926"/>
              </a:lnSpc>
              <a:buFont typeface="Arial"/>
              <a:buChar char="•"/>
            </a:pPr>
            <a:r>
              <a:rPr lang="en-US" sz="2898" u="sng" spc="49" dirty="0">
                <a:solidFill>
                  <a:srgbClr val="000000"/>
                </a:solidFill>
                <a:latin typeface="Open Sans"/>
                <a:hlinkClick r:id="rId4" tooltip="https://thetaclv.com/theta-glossary/"/>
              </a:rPr>
              <a:t>Glossary</a:t>
            </a:r>
          </a:p>
          <a:p>
            <a:pPr marL="625699" lvl="1" indent="-312850" algn="l">
              <a:lnSpc>
                <a:spcPts val="4926"/>
              </a:lnSpc>
              <a:buFont typeface="Arial"/>
              <a:buChar char="•"/>
            </a:pPr>
            <a:r>
              <a:rPr lang="en-US" sz="2898" spc="49" dirty="0">
                <a:solidFill>
                  <a:srgbClr val="000000"/>
                </a:solidFill>
                <a:latin typeface="Open Sans"/>
                <a:hlinkClick r:id="rId5" action="ppaction://hlinkfile"/>
              </a:rPr>
              <a:t>CLV Framework</a:t>
            </a:r>
            <a:r>
              <a:rPr lang="en-US" sz="2898" spc="49" dirty="0">
                <a:solidFill>
                  <a:srgbClr val="000000"/>
                </a:solidFill>
                <a:latin typeface="Open Sans"/>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TextBox 2"/>
          <p:cNvSpPr txBox="1"/>
          <p:nvPr/>
        </p:nvSpPr>
        <p:spPr>
          <a:xfrm>
            <a:off x="3367511" y="690509"/>
            <a:ext cx="11552977" cy="1166783"/>
          </a:xfrm>
          <a:prstGeom prst="rect">
            <a:avLst/>
          </a:prstGeom>
        </p:spPr>
        <p:txBody>
          <a:bodyPr lIns="0" tIns="0" rIns="0" bIns="0" rtlCol="0" anchor="t">
            <a:spAutoFit/>
          </a:bodyPr>
          <a:lstStyle/>
          <a:p>
            <a:pPr algn="ctr">
              <a:lnSpc>
                <a:spcPts val="9587"/>
              </a:lnSpc>
            </a:pPr>
            <a:r>
              <a:rPr lang="en-US" sz="6947" spc="368">
                <a:solidFill>
                  <a:srgbClr val="586368"/>
                </a:solidFill>
                <a:latin typeface="Oswald Bold"/>
              </a:rPr>
              <a:t>ADDENDUM - RESOURCES</a:t>
            </a:r>
          </a:p>
        </p:txBody>
      </p:sp>
      <p:sp>
        <p:nvSpPr>
          <p:cNvPr id="3" name="TextBox 3"/>
          <p:cNvSpPr txBox="1"/>
          <p:nvPr/>
        </p:nvSpPr>
        <p:spPr>
          <a:xfrm>
            <a:off x="2895520" y="2055560"/>
            <a:ext cx="12496959" cy="677942"/>
          </a:xfrm>
          <a:prstGeom prst="rect">
            <a:avLst/>
          </a:prstGeom>
        </p:spPr>
        <p:txBody>
          <a:bodyPr lIns="0" tIns="0" rIns="0" bIns="0" rtlCol="0" anchor="t">
            <a:spAutoFit/>
          </a:bodyPr>
          <a:lstStyle/>
          <a:p>
            <a:pPr algn="ctr">
              <a:lnSpc>
                <a:spcPts val="2774"/>
              </a:lnSpc>
              <a:spcBef>
                <a:spcPct val="0"/>
              </a:spcBef>
            </a:pPr>
            <a:r>
              <a:rPr lang="en-US" sz="2010" spc="197">
                <a:solidFill>
                  <a:srgbClr val="000000"/>
                </a:solidFill>
                <a:latin typeface="DM Sans"/>
              </a:rPr>
              <a:t>The following resources may be useful in planning and executing a CLV project. For more information or details, contact Theta at:info@thetaclv.com</a:t>
            </a:r>
          </a:p>
        </p:txBody>
      </p:sp>
      <p:sp>
        <p:nvSpPr>
          <p:cNvPr id="4" name="TextBox 4"/>
          <p:cNvSpPr txBox="1"/>
          <p:nvPr/>
        </p:nvSpPr>
        <p:spPr>
          <a:xfrm>
            <a:off x="1960123" y="3297656"/>
            <a:ext cx="14053745" cy="5129202"/>
          </a:xfrm>
          <a:prstGeom prst="rect">
            <a:avLst/>
          </a:prstGeom>
        </p:spPr>
        <p:txBody>
          <a:bodyPr lIns="0" tIns="0" rIns="0" bIns="0" rtlCol="0" anchor="t">
            <a:spAutoFit/>
          </a:bodyPr>
          <a:lstStyle/>
          <a:p>
            <a:pPr>
              <a:lnSpc>
                <a:spcPts val="4115"/>
              </a:lnSpc>
            </a:pPr>
            <a:r>
              <a:rPr lang="en-US" sz="2898" spc="49">
                <a:solidFill>
                  <a:srgbClr val="000000"/>
                </a:solidFill>
                <a:latin typeface="Open Sans Bold"/>
              </a:rPr>
              <a:t>Books</a:t>
            </a:r>
          </a:p>
          <a:p>
            <a:pPr>
              <a:lnSpc>
                <a:spcPts val="4115"/>
              </a:lnSpc>
            </a:pPr>
            <a:endParaRPr lang="en-US" sz="2898" spc="49">
              <a:solidFill>
                <a:srgbClr val="000000"/>
              </a:solidFill>
              <a:latin typeface="Open Sans Bold"/>
            </a:endParaRPr>
          </a:p>
          <a:p>
            <a:pPr>
              <a:lnSpc>
                <a:spcPts val="4115"/>
              </a:lnSpc>
            </a:pPr>
            <a:r>
              <a:rPr lang="en-US" sz="2898" u="sng" spc="49">
                <a:solidFill>
                  <a:srgbClr val="000000"/>
                </a:solidFill>
                <a:latin typeface="Open Sans"/>
                <a:hlinkClick r:id="rId2" tooltip="https://www.amazon.com/Customer-Base-Audit-Journey-Customer-Centricity/dp/161363160X/ref=sr_1_3?hvadid=540122149196&amp;hvdev=c&amp;hvlocphy=9017525&amp;hvnetw=g&amp;hvqmt=e&amp;hvrand=18064446047960523670&amp;hvtargid=kwd-1407561507056&amp;hydadcr=22191_9764376&amp;keywords=peter+fader+books&amp;qid=1683567404&amp;sr=8-3"/>
              </a:rPr>
              <a:t>The Customer-Base Audit: The First Step on the Journey to Customer Centricity</a:t>
            </a:r>
          </a:p>
          <a:p>
            <a:pPr>
              <a:lnSpc>
                <a:spcPts val="4115"/>
              </a:lnSpc>
            </a:pPr>
            <a:r>
              <a:rPr lang="en-US" sz="2898" spc="49">
                <a:solidFill>
                  <a:srgbClr val="000000"/>
                </a:solidFill>
                <a:latin typeface="Open Sans"/>
              </a:rPr>
              <a:t>Peter Fader, Bruce G.S. Hardie, et al.</a:t>
            </a:r>
          </a:p>
          <a:p>
            <a:pPr>
              <a:lnSpc>
                <a:spcPts val="4115"/>
              </a:lnSpc>
            </a:pPr>
            <a:endParaRPr lang="en-US" sz="2898" spc="49">
              <a:solidFill>
                <a:srgbClr val="000000"/>
              </a:solidFill>
              <a:latin typeface="Open Sans"/>
            </a:endParaRPr>
          </a:p>
          <a:p>
            <a:pPr>
              <a:lnSpc>
                <a:spcPts val="4115"/>
              </a:lnSpc>
            </a:pPr>
            <a:r>
              <a:rPr lang="en-US" sz="2898" u="sng" spc="49">
                <a:solidFill>
                  <a:srgbClr val="000000"/>
                </a:solidFill>
                <a:latin typeface="Open Sans"/>
                <a:hlinkClick r:id="rId3" tooltip="https://www.amazon.com/Customer-Centricity-Customers-Strategic-Essentials/dp/1613631022/ref=sr_1_4?hvadid=540122149196&amp;hvdev=c&amp;hvlocphy=9017525&amp;hvnetw=g&amp;hvqmt=e&amp;hvrand=18064446047960523670&amp;hvtargid=kwd-1407561507056&amp;hydadcr=22191_9764376&amp;keywords=peter+fader+books&amp;qid=1683567404&amp;sr=8-4"/>
              </a:rPr>
              <a:t>Customer Centricity: Focus on the Right Customers for Strategic Advantage</a:t>
            </a:r>
          </a:p>
          <a:p>
            <a:pPr>
              <a:lnSpc>
                <a:spcPts val="4115"/>
              </a:lnSpc>
            </a:pPr>
            <a:r>
              <a:rPr lang="en-US" sz="2898" spc="49">
                <a:solidFill>
                  <a:srgbClr val="000000"/>
                </a:solidFill>
                <a:latin typeface="Open Sans"/>
              </a:rPr>
              <a:t>Peter Fader</a:t>
            </a:r>
          </a:p>
          <a:p>
            <a:pPr>
              <a:lnSpc>
                <a:spcPts val="4115"/>
              </a:lnSpc>
            </a:pPr>
            <a:endParaRPr lang="en-US" sz="2898" spc="49">
              <a:solidFill>
                <a:srgbClr val="000000"/>
              </a:solidFill>
              <a:latin typeface="Open Sans"/>
            </a:endParaRPr>
          </a:p>
          <a:p>
            <a:pPr algn="l">
              <a:lnSpc>
                <a:spcPts val="4115"/>
              </a:lnSpc>
            </a:pPr>
            <a:r>
              <a:rPr lang="en-US" sz="2898" u="sng" spc="49">
                <a:solidFill>
                  <a:srgbClr val="000000"/>
                </a:solidFill>
                <a:latin typeface="Open Sans"/>
                <a:hlinkClick r:id="rId4" tooltip="https://www.amazon.com/Customer-Centricity-Playbook-Implement-Strategy/dp/1613630905/ref=sr_1_5?hvadid=540122149196&amp;hvdev=c&amp;hvlocphy=9017525&amp;hvnetw=g&amp;hvqmt=e&amp;hvrand=18064446047960523670&amp;hvtargid=kwd-1407561507056&amp;hydadcr=22191_9764376&amp;keywords=peter+fader+books&amp;qid=1683567404&amp;sr=8-5"/>
              </a:rPr>
              <a:t>The Customer Centricity Playbook: Implement a Winning Strategy Driven by Customer Lifetime Value</a:t>
            </a:r>
            <a:r>
              <a:rPr lang="en-US" sz="2898" spc="49">
                <a:solidFill>
                  <a:srgbClr val="000000"/>
                </a:solidFill>
                <a:latin typeface="Open Sans"/>
              </a:rPr>
              <a:t>, Peter Fader and Sarah E. Toms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TextBox 2"/>
          <p:cNvSpPr txBox="1"/>
          <p:nvPr/>
        </p:nvSpPr>
        <p:spPr>
          <a:xfrm>
            <a:off x="3367511" y="690509"/>
            <a:ext cx="11552977" cy="1166783"/>
          </a:xfrm>
          <a:prstGeom prst="rect">
            <a:avLst/>
          </a:prstGeom>
        </p:spPr>
        <p:txBody>
          <a:bodyPr lIns="0" tIns="0" rIns="0" bIns="0" rtlCol="0" anchor="t">
            <a:spAutoFit/>
          </a:bodyPr>
          <a:lstStyle/>
          <a:p>
            <a:pPr algn="ctr">
              <a:lnSpc>
                <a:spcPts val="9587"/>
              </a:lnSpc>
            </a:pPr>
            <a:r>
              <a:rPr lang="en-US" sz="6947" spc="368">
                <a:solidFill>
                  <a:srgbClr val="586368"/>
                </a:solidFill>
                <a:latin typeface="Oswald Bold"/>
              </a:rPr>
              <a:t>ADDENDUM - RESOURCES</a:t>
            </a:r>
          </a:p>
        </p:txBody>
      </p:sp>
      <p:sp>
        <p:nvSpPr>
          <p:cNvPr id="3" name="TextBox 3"/>
          <p:cNvSpPr txBox="1"/>
          <p:nvPr/>
        </p:nvSpPr>
        <p:spPr>
          <a:xfrm>
            <a:off x="2895520" y="2055560"/>
            <a:ext cx="12496959" cy="677942"/>
          </a:xfrm>
          <a:prstGeom prst="rect">
            <a:avLst/>
          </a:prstGeom>
        </p:spPr>
        <p:txBody>
          <a:bodyPr lIns="0" tIns="0" rIns="0" bIns="0" rtlCol="0" anchor="t">
            <a:spAutoFit/>
          </a:bodyPr>
          <a:lstStyle/>
          <a:p>
            <a:pPr algn="ctr">
              <a:lnSpc>
                <a:spcPts val="2774"/>
              </a:lnSpc>
              <a:spcBef>
                <a:spcPct val="0"/>
              </a:spcBef>
            </a:pPr>
            <a:r>
              <a:rPr lang="en-US" sz="2010" spc="197">
                <a:solidFill>
                  <a:srgbClr val="000000"/>
                </a:solidFill>
                <a:latin typeface="DM Sans"/>
              </a:rPr>
              <a:t>The following resources may be useful in planning and executing a CLV project. For more information or details, contact Theta at:info@thetaclv.com</a:t>
            </a:r>
          </a:p>
        </p:txBody>
      </p:sp>
      <p:sp>
        <p:nvSpPr>
          <p:cNvPr id="4" name="TextBox 4"/>
          <p:cNvSpPr txBox="1"/>
          <p:nvPr/>
        </p:nvSpPr>
        <p:spPr>
          <a:xfrm>
            <a:off x="1708804" y="3147550"/>
            <a:ext cx="14053745" cy="5340599"/>
          </a:xfrm>
          <a:prstGeom prst="rect">
            <a:avLst/>
          </a:prstGeom>
        </p:spPr>
        <p:txBody>
          <a:bodyPr lIns="0" tIns="0" rIns="0" bIns="0" rtlCol="0" anchor="t">
            <a:spAutoFit/>
          </a:bodyPr>
          <a:lstStyle/>
          <a:p>
            <a:pPr>
              <a:lnSpc>
                <a:spcPts val="3065"/>
              </a:lnSpc>
            </a:pPr>
            <a:r>
              <a:rPr lang="en-US" sz="2598" spc="44">
                <a:solidFill>
                  <a:srgbClr val="000000"/>
                </a:solidFill>
                <a:latin typeface="Open Sans Bold"/>
              </a:rPr>
              <a:t>Academic Papers </a:t>
            </a:r>
          </a:p>
          <a:p>
            <a:pPr>
              <a:lnSpc>
                <a:spcPts val="3065"/>
              </a:lnSpc>
            </a:pPr>
            <a:r>
              <a:rPr lang="en-US" sz="2598" u="sng" spc="44">
                <a:solidFill>
                  <a:srgbClr val="000000"/>
                </a:solidFill>
                <a:latin typeface="Open Sans"/>
                <a:hlinkClick r:id="rId2" tooltip="https://papers.ssrn.com/sol3/papers.cfm?abstract_id=913338"/>
              </a:rPr>
              <a:t>More Than Meets the Eye</a:t>
            </a:r>
            <a:r>
              <a:rPr lang="en-US" sz="2598" spc="44">
                <a:solidFill>
                  <a:srgbClr val="000000"/>
                </a:solidFill>
                <a:latin typeface="Open Sans"/>
              </a:rPr>
              <a:t>, Marketing Research, Peter S. Fader, Bruce G.S. Hardie, and Ka Lok Lee</a:t>
            </a:r>
          </a:p>
          <a:p>
            <a:pPr>
              <a:lnSpc>
                <a:spcPts val="3065"/>
              </a:lnSpc>
            </a:pPr>
            <a:endParaRPr lang="en-US" sz="2598" spc="44">
              <a:solidFill>
                <a:srgbClr val="000000"/>
              </a:solidFill>
              <a:latin typeface="Open Sans"/>
            </a:endParaRPr>
          </a:p>
          <a:p>
            <a:pPr>
              <a:lnSpc>
                <a:spcPts val="3065"/>
              </a:lnSpc>
            </a:pPr>
            <a:r>
              <a:rPr lang="en-US" sz="2598" u="sng" spc="44">
                <a:solidFill>
                  <a:srgbClr val="000000"/>
                </a:solidFill>
                <a:latin typeface="Open Sans"/>
                <a:hlinkClick r:id="rId3" tooltip="http://brucehardie.com/papers/018/fader_et_al_mksc_05.pdf"/>
              </a:rPr>
              <a:t>“Counting Your Customers” the Easy Way: An Alternative to the Pareto/NBD Model</a:t>
            </a:r>
            <a:r>
              <a:rPr lang="en-US" sz="2598" spc="44">
                <a:solidFill>
                  <a:srgbClr val="000000"/>
                </a:solidFill>
                <a:latin typeface="Open Sans"/>
              </a:rPr>
              <a:t>,</a:t>
            </a:r>
          </a:p>
          <a:p>
            <a:pPr>
              <a:lnSpc>
                <a:spcPts val="3065"/>
              </a:lnSpc>
            </a:pPr>
            <a:r>
              <a:rPr lang="en-US" sz="2598" spc="44">
                <a:solidFill>
                  <a:srgbClr val="000000"/>
                </a:solidFill>
                <a:latin typeface="Open Sans"/>
              </a:rPr>
              <a:t>Marketing Science</a:t>
            </a:r>
          </a:p>
          <a:p>
            <a:pPr>
              <a:lnSpc>
                <a:spcPts val="3065"/>
              </a:lnSpc>
            </a:pPr>
            <a:r>
              <a:rPr lang="en-US" sz="2598" spc="44">
                <a:solidFill>
                  <a:srgbClr val="000000"/>
                </a:solidFill>
                <a:latin typeface="Open Sans"/>
              </a:rPr>
              <a:t>Peter S. Fader, Bruce G.S. Hardie, and Ka Lok Lee</a:t>
            </a:r>
          </a:p>
          <a:p>
            <a:pPr>
              <a:lnSpc>
                <a:spcPts val="3065"/>
              </a:lnSpc>
            </a:pPr>
            <a:endParaRPr lang="en-US" sz="2598" spc="44">
              <a:solidFill>
                <a:srgbClr val="000000"/>
              </a:solidFill>
              <a:latin typeface="Open Sans"/>
            </a:endParaRPr>
          </a:p>
          <a:p>
            <a:pPr>
              <a:lnSpc>
                <a:spcPts val="3065"/>
              </a:lnSpc>
            </a:pPr>
            <a:r>
              <a:rPr lang="en-US" sz="2598" u="sng" spc="44">
                <a:solidFill>
                  <a:srgbClr val="000000"/>
                </a:solidFill>
                <a:latin typeface="Open Sans"/>
                <a:hlinkClick r:id="rId4" tooltip="https://www.brucehardie.com/talks/ho_cba_tut_art_09.pdf"/>
              </a:rPr>
              <a:t>Probability Models for Customer-Base Analysis</a:t>
            </a:r>
            <a:r>
              <a:rPr lang="en-US" sz="2598" spc="44">
                <a:solidFill>
                  <a:srgbClr val="000000"/>
                </a:solidFill>
                <a:latin typeface="Open Sans"/>
              </a:rPr>
              <a:t>, 20th Annual Advanced Research Techniques Forum, Peter S. Fader and Bruce G. S. Hardie </a:t>
            </a:r>
          </a:p>
          <a:p>
            <a:pPr>
              <a:lnSpc>
                <a:spcPts val="3065"/>
              </a:lnSpc>
            </a:pPr>
            <a:endParaRPr lang="en-US" sz="2598" spc="44">
              <a:solidFill>
                <a:srgbClr val="000000"/>
              </a:solidFill>
              <a:latin typeface="Open Sans"/>
            </a:endParaRPr>
          </a:p>
          <a:p>
            <a:pPr>
              <a:lnSpc>
                <a:spcPts val="3065"/>
              </a:lnSpc>
            </a:pPr>
            <a:r>
              <a:rPr lang="en-US" sz="2598" u="sng" spc="44">
                <a:solidFill>
                  <a:srgbClr val="000000"/>
                </a:solidFill>
                <a:latin typeface="Open Sans"/>
                <a:hlinkClick r:id="rId5" tooltip="http://www.brucehardie.com/papers/020/fader_et_al_mksc_10.pdf"/>
              </a:rPr>
              <a:t>Customer-Base Analysis in a Discrete-Time Noncontractual Setting</a:t>
            </a:r>
            <a:r>
              <a:rPr lang="en-US" sz="2598" spc="44">
                <a:solidFill>
                  <a:srgbClr val="000000"/>
                </a:solidFill>
                <a:latin typeface="Open Sans"/>
              </a:rPr>
              <a:t>, Marketing Science, Peter S. Fader, Bruce G.S. Hardie, and Jen Shang</a:t>
            </a:r>
          </a:p>
          <a:p>
            <a:pPr algn="l">
              <a:lnSpc>
                <a:spcPts val="3065"/>
              </a:lnSpc>
            </a:pPr>
            <a:endParaRPr lang="en-US" sz="2598" spc="44">
              <a:solidFill>
                <a:srgbClr val="000000"/>
              </a:solidFill>
              <a:latin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TextBox 2"/>
          <p:cNvSpPr txBox="1"/>
          <p:nvPr/>
        </p:nvSpPr>
        <p:spPr>
          <a:xfrm>
            <a:off x="3367511" y="690509"/>
            <a:ext cx="11552977" cy="1166783"/>
          </a:xfrm>
          <a:prstGeom prst="rect">
            <a:avLst/>
          </a:prstGeom>
        </p:spPr>
        <p:txBody>
          <a:bodyPr lIns="0" tIns="0" rIns="0" bIns="0" rtlCol="0" anchor="t">
            <a:spAutoFit/>
          </a:bodyPr>
          <a:lstStyle/>
          <a:p>
            <a:pPr algn="ctr">
              <a:lnSpc>
                <a:spcPts val="9587"/>
              </a:lnSpc>
            </a:pPr>
            <a:r>
              <a:rPr lang="en-US" sz="6947" spc="368">
                <a:solidFill>
                  <a:srgbClr val="586368"/>
                </a:solidFill>
                <a:latin typeface="Oswald Bold"/>
              </a:rPr>
              <a:t>ADDENDUM - RESOURCES</a:t>
            </a:r>
          </a:p>
        </p:txBody>
      </p:sp>
      <p:sp>
        <p:nvSpPr>
          <p:cNvPr id="3" name="TextBox 3"/>
          <p:cNvSpPr txBox="1"/>
          <p:nvPr/>
        </p:nvSpPr>
        <p:spPr>
          <a:xfrm>
            <a:off x="2895520" y="2055560"/>
            <a:ext cx="12496959" cy="677942"/>
          </a:xfrm>
          <a:prstGeom prst="rect">
            <a:avLst/>
          </a:prstGeom>
        </p:spPr>
        <p:txBody>
          <a:bodyPr lIns="0" tIns="0" rIns="0" bIns="0" rtlCol="0" anchor="t">
            <a:spAutoFit/>
          </a:bodyPr>
          <a:lstStyle/>
          <a:p>
            <a:pPr algn="ctr">
              <a:lnSpc>
                <a:spcPts val="2774"/>
              </a:lnSpc>
              <a:spcBef>
                <a:spcPct val="0"/>
              </a:spcBef>
            </a:pPr>
            <a:r>
              <a:rPr lang="en-US" sz="2010" spc="197">
                <a:solidFill>
                  <a:srgbClr val="000000"/>
                </a:solidFill>
                <a:latin typeface="DM Sans"/>
              </a:rPr>
              <a:t>The following resources may be useful in planning and executing a CLV project. For more information or details, contact Theta at:info@thetaclv.com</a:t>
            </a:r>
          </a:p>
        </p:txBody>
      </p:sp>
      <p:sp>
        <p:nvSpPr>
          <p:cNvPr id="4" name="TextBox 4"/>
          <p:cNvSpPr txBox="1"/>
          <p:nvPr/>
        </p:nvSpPr>
        <p:spPr>
          <a:xfrm>
            <a:off x="1708804" y="3511561"/>
            <a:ext cx="14053745" cy="3002179"/>
          </a:xfrm>
          <a:prstGeom prst="rect">
            <a:avLst/>
          </a:prstGeom>
        </p:spPr>
        <p:txBody>
          <a:bodyPr lIns="0" tIns="0" rIns="0" bIns="0" rtlCol="0" anchor="t">
            <a:spAutoFit/>
          </a:bodyPr>
          <a:lstStyle/>
          <a:p>
            <a:pPr>
              <a:lnSpc>
                <a:spcPts val="3403"/>
              </a:lnSpc>
            </a:pPr>
            <a:r>
              <a:rPr lang="en-US" sz="2598" spc="44">
                <a:solidFill>
                  <a:srgbClr val="000000"/>
                </a:solidFill>
                <a:latin typeface="Open Sans Bold"/>
              </a:rPr>
              <a:t>Articles</a:t>
            </a:r>
          </a:p>
          <a:p>
            <a:pPr>
              <a:lnSpc>
                <a:spcPts val="3403"/>
              </a:lnSpc>
            </a:pPr>
            <a:r>
              <a:rPr lang="en-US" sz="2598" u="sng" spc="44">
                <a:solidFill>
                  <a:srgbClr val="000000"/>
                </a:solidFill>
                <a:latin typeface="Open Sans"/>
                <a:hlinkClick r:id="rId2" tooltip="https://thetaclv.com/resource/not-all-clv-models-are-the-same/"/>
              </a:rPr>
              <a:t>Part 1: Not All CLV Models are the Same</a:t>
            </a:r>
            <a:r>
              <a:rPr lang="en-US" sz="2598" spc="44">
                <a:solidFill>
                  <a:srgbClr val="000000"/>
                </a:solidFill>
                <a:latin typeface="Open Sans"/>
              </a:rPr>
              <a:t>, Theta Blog, Ethan Anderson</a:t>
            </a:r>
          </a:p>
          <a:p>
            <a:pPr>
              <a:lnSpc>
                <a:spcPts val="3403"/>
              </a:lnSpc>
            </a:pPr>
            <a:endParaRPr lang="en-US" sz="2598" spc="44">
              <a:solidFill>
                <a:srgbClr val="000000"/>
              </a:solidFill>
              <a:latin typeface="Open Sans"/>
            </a:endParaRPr>
          </a:p>
          <a:p>
            <a:pPr>
              <a:lnSpc>
                <a:spcPts val="3403"/>
              </a:lnSpc>
            </a:pPr>
            <a:r>
              <a:rPr lang="en-US" sz="2598" u="sng" spc="44">
                <a:solidFill>
                  <a:srgbClr val="000000"/>
                </a:solidFill>
                <a:latin typeface="Open Sans"/>
                <a:hlinkClick r:id="rId3" tooltip="https://thetaclv.com/resource/clv-models-with-customer-lifecycle-covariates/"/>
              </a:rPr>
              <a:t>Part 2: Customer Lifecycle Effects for a Better CLV Model</a:t>
            </a:r>
            <a:r>
              <a:rPr lang="en-US" sz="2598" spc="44">
                <a:solidFill>
                  <a:srgbClr val="000000"/>
                </a:solidFill>
                <a:latin typeface="Open Sans"/>
              </a:rPr>
              <a:t>, Theta Blog, Ethan Anderson</a:t>
            </a:r>
          </a:p>
          <a:p>
            <a:pPr>
              <a:lnSpc>
                <a:spcPts val="3403"/>
              </a:lnSpc>
            </a:pPr>
            <a:endParaRPr lang="en-US" sz="2598" spc="44">
              <a:solidFill>
                <a:srgbClr val="000000"/>
              </a:solidFill>
              <a:latin typeface="Open Sans"/>
            </a:endParaRPr>
          </a:p>
          <a:p>
            <a:pPr>
              <a:lnSpc>
                <a:spcPts val="3403"/>
              </a:lnSpc>
            </a:pPr>
            <a:r>
              <a:rPr lang="en-US" sz="2598" u="sng" spc="44">
                <a:solidFill>
                  <a:srgbClr val="000000"/>
                </a:solidFill>
                <a:latin typeface="Open Sans"/>
                <a:hlinkClick r:id="rId4" tooltip="https://na01.safelinks.protection.outlook.com/?url=https%3A%2F%2Fhbr.org%2F2020%2F01%2Fhow-to-value-a-company-by-analyzing-its-customers&amp;data=05%7C01%7C%7C695251bef3eb4976b8bc08db2a1fca78%7C84df9e7fe9f640afb435aaaaaaaaaaaa%7C1%7C0%7C638150088261146412%7CUnknown%7CTWFpbGZsb3d8eyJWIjoiMC4wLjAwMDAiLCJQIjoiV2luMzIiLCJBTiI6Ik1haWwiLCJXVCI6Mn0%3D%7C3000%7C%7C%7C&amp;sdata=MQd7%2Bt%2BXVjo8heSK2ll2N75fRcTd7Br7LkhIqCFyCok%3D&amp;reserved=0"/>
              </a:rPr>
              <a:t>How to Value a Company by Analyzing Its Customers</a:t>
            </a:r>
            <a:r>
              <a:rPr lang="en-US" sz="2598" spc="44">
                <a:solidFill>
                  <a:srgbClr val="000000"/>
                </a:solidFill>
                <a:latin typeface="Open Sans"/>
              </a:rPr>
              <a:t>, Harvard Business Review,</a:t>
            </a:r>
          </a:p>
          <a:p>
            <a:pPr algn="l">
              <a:lnSpc>
                <a:spcPts val="3403"/>
              </a:lnSpc>
            </a:pPr>
            <a:r>
              <a:rPr lang="en-US" sz="2598" spc="44">
                <a:solidFill>
                  <a:srgbClr val="000000"/>
                </a:solidFill>
                <a:latin typeface="Open Sans"/>
              </a:rPr>
              <a:t>Daniel McCarthy and Peter Fader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TextBox 2"/>
          <p:cNvSpPr txBox="1"/>
          <p:nvPr/>
        </p:nvSpPr>
        <p:spPr>
          <a:xfrm>
            <a:off x="3367511" y="690509"/>
            <a:ext cx="11552977" cy="1166783"/>
          </a:xfrm>
          <a:prstGeom prst="rect">
            <a:avLst/>
          </a:prstGeom>
        </p:spPr>
        <p:txBody>
          <a:bodyPr lIns="0" tIns="0" rIns="0" bIns="0" rtlCol="0" anchor="t">
            <a:spAutoFit/>
          </a:bodyPr>
          <a:lstStyle/>
          <a:p>
            <a:pPr algn="ctr">
              <a:lnSpc>
                <a:spcPts val="9587"/>
              </a:lnSpc>
            </a:pPr>
            <a:r>
              <a:rPr lang="en-US" sz="6947" spc="368">
                <a:solidFill>
                  <a:srgbClr val="586368"/>
                </a:solidFill>
                <a:latin typeface="Oswald Bold"/>
              </a:rPr>
              <a:t>ADDENDUM - RESOURCES</a:t>
            </a:r>
          </a:p>
        </p:txBody>
      </p:sp>
      <p:sp>
        <p:nvSpPr>
          <p:cNvPr id="3" name="TextBox 3"/>
          <p:cNvSpPr txBox="1"/>
          <p:nvPr/>
        </p:nvSpPr>
        <p:spPr>
          <a:xfrm>
            <a:off x="2895520" y="2055560"/>
            <a:ext cx="12496959" cy="677942"/>
          </a:xfrm>
          <a:prstGeom prst="rect">
            <a:avLst/>
          </a:prstGeom>
        </p:spPr>
        <p:txBody>
          <a:bodyPr lIns="0" tIns="0" rIns="0" bIns="0" rtlCol="0" anchor="t">
            <a:spAutoFit/>
          </a:bodyPr>
          <a:lstStyle/>
          <a:p>
            <a:pPr algn="ctr">
              <a:lnSpc>
                <a:spcPts val="2774"/>
              </a:lnSpc>
              <a:spcBef>
                <a:spcPct val="0"/>
              </a:spcBef>
            </a:pPr>
            <a:r>
              <a:rPr lang="en-US" sz="2010" spc="197">
                <a:solidFill>
                  <a:srgbClr val="000000"/>
                </a:solidFill>
                <a:latin typeface="DM Sans"/>
              </a:rPr>
              <a:t>The following resources may be useful in planning and executing a CLV project. For more information or details, contact Theta at:info@thetaclv.com</a:t>
            </a:r>
          </a:p>
        </p:txBody>
      </p:sp>
      <p:sp>
        <p:nvSpPr>
          <p:cNvPr id="4" name="TextBox 4"/>
          <p:cNvSpPr txBox="1"/>
          <p:nvPr/>
        </p:nvSpPr>
        <p:spPr>
          <a:xfrm>
            <a:off x="1708804" y="3511561"/>
            <a:ext cx="14053745" cy="5145304"/>
          </a:xfrm>
          <a:prstGeom prst="rect">
            <a:avLst/>
          </a:prstGeom>
        </p:spPr>
        <p:txBody>
          <a:bodyPr lIns="0" tIns="0" rIns="0" bIns="0" rtlCol="0" anchor="t">
            <a:spAutoFit/>
          </a:bodyPr>
          <a:lstStyle/>
          <a:p>
            <a:pPr>
              <a:lnSpc>
                <a:spcPts val="3403"/>
              </a:lnSpc>
            </a:pPr>
            <a:r>
              <a:rPr lang="en-US" sz="2598" spc="44">
                <a:solidFill>
                  <a:srgbClr val="000000"/>
                </a:solidFill>
                <a:latin typeface="Open Sans Bold"/>
              </a:rPr>
              <a:t>CLV Basic and “Beyond Basic” Models </a:t>
            </a:r>
          </a:p>
          <a:p>
            <a:pPr>
              <a:lnSpc>
                <a:spcPts val="3403"/>
              </a:lnSpc>
            </a:pPr>
            <a:endParaRPr lang="en-US" sz="2598" spc="44">
              <a:solidFill>
                <a:srgbClr val="000000"/>
              </a:solidFill>
              <a:latin typeface="Open Sans Bold"/>
            </a:endParaRPr>
          </a:p>
          <a:p>
            <a:pPr>
              <a:lnSpc>
                <a:spcPts val="3403"/>
              </a:lnSpc>
            </a:pPr>
            <a:r>
              <a:rPr lang="en-US" sz="2598" u="sng" spc="44">
                <a:solidFill>
                  <a:srgbClr val="000000"/>
                </a:solidFill>
                <a:latin typeface="Open Sans"/>
                <a:hlinkClick r:id="rId2" tooltip="https://cran.r-project.org/web/packages/BTYD/index.html"/>
              </a:rPr>
              <a:t>BTYD: Implementing BTYD Models with the Log Sum Exp Patch</a:t>
            </a:r>
          </a:p>
          <a:p>
            <a:pPr>
              <a:lnSpc>
                <a:spcPts val="3403"/>
              </a:lnSpc>
            </a:pPr>
            <a:r>
              <a:rPr lang="en-US" sz="2598" spc="44">
                <a:solidFill>
                  <a:srgbClr val="000000"/>
                </a:solidFill>
                <a:latin typeface="Open Sans"/>
              </a:rPr>
              <a:t>An R library covering the basic models that many researchers (academic and commercial) use extensively</a:t>
            </a:r>
          </a:p>
          <a:p>
            <a:pPr>
              <a:lnSpc>
                <a:spcPts val="3403"/>
              </a:lnSpc>
            </a:pPr>
            <a:endParaRPr lang="en-US" sz="2598" spc="44">
              <a:solidFill>
                <a:srgbClr val="000000"/>
              </a:solidFill>
              <a:latin typeface="Open Sans"/>
            </a:endParaRPr>
          </a:p>
          <a:p>
            <a:pPr>
              <a:lnSpc>
                <a:spcPts val="3403"/>
              </a:lnSpc>
            </a:pPr>
            <a:r>
              <a:rPr lang="en-US" sz="2598" u="sng" spc="44">
                <a:solidFill>
                  <a:srgbClr val="000000"/>
                </a:solidFill>
                <a:latin typeface="Open Sans"/>
                <a:hlinkClick r:id="rId3" tooltip="https://cran.rstudio.com/web/packages/BTYDplus/"/>
              </a:rPr>
              <a:t>BTYDplus: Probabilistic Models for Assessing and Predicting your Customer Base</a:t>
            </a:r>
          </a:p>
          <a:p>
            <a:pPr>
              <a:lnSpc>
                <a:spcPts val="3403"/>
              </a:lnSpc>
            </a:pPr>
            <a:r>
              <a:rPr lang="en-US" sz="2598" spc="44">
                <a:solidFill>
                  <a:srgbClr val="000000"/>
                </a:solidFill>
                <a:latin typeface="Open Sans"/>
              </a:rPr>
              <a:t>An R library that goes beyond the basic models </a:t>
            </a:r>
          </a:p>
          <a:p>
            <a:pPr>
              <a:lnSpc>
                <a:spcPts val="3403"/>
              </a:lnSpc>
            </a:pPr>
            <a:endParaRPr lang="en-US" sz="2598" spc="44">
              <a:solidFill>
                <a:srgbClr val="000000"/>
              </a:solidFill>
              <a:latin typeface="Open Sans"/>
            </a:endParaRPr>
          </a:p>
          <a:p>
            <a:pPr>
              <a:lnSpc>
                <a:spcPts val="3403"/>
              </a:lnSpc>
            </a:pPr>
            <a:r>
              <a:rPr lang="en-US" sz="2598" u="sng" spc="44">
                <a:solidFill>
                  <a:srgbClr val="000000"/>
                </a:solidFill>
                <a:latin typeface="Open Sans"/>
                <a:hlinkClick r:id="rId4" tooltip="https://pypi.org/project/Lifetimes/"/>
              </a:rPr>
              <a:t>Lifetimes 0.11.3</a:t>
            </a:r>
            <a:r>
              <a:rPr lang="en-US" sz="2598" spc="44">
                <a:solidFill>
                  <a:srgbClr val="000000"/>
                </a:solidFill>
                <a:latin typeface="Open Sans"/>
              </a:rPr>
              <a:t> </a:t>
            </a:r>
          </a:p>
          <a:p>
            <a:pPr>
              <a:lnSpc>
                <a:spcPts val="3403"/>
              </a:lnSpc>
            </a:pPr>
            <a:r>
              <a:rPr lang="en-US" sz="2598" spc="44">
                <a:solidFill>
                  <a:srgbClr val="000000"/>
                </a:solidFill>
                <a:latin typeface="Open Sans"/>
              </a:rPr>
              <a:t>A Python library with a limited set of the basic models</a:t>
            </a:r>
          </a:p>
          <a:p>
            <a:pPr algn="l">
              <a:lnSpc>
                <a:spcPts val="3403"/>
              </a:lnSpc>
            </a:pPr>
            <a:endParaRPr lang="en-US" sz="2598" spc="44">
              <a:solidFill>
                <a:srgbClr val="000000"/>
              </a:solidFill>
              <a:latin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TextBox 2"/>
          <p:cNvSpPr txBox="1"/>
          <p:nvPr/>
        </p:nvSpPr>
        <p:spPr>
          <a:xfrm>
            <a:off x="3367511" y="690509"/>
            <a:ext cx="11552977" cy="1166783"/>
          </a:xfrm>
          <a:prstGeom prst="rect">
            <a:avLst/>
          </a:prstGeom>
        </p:spPr>
        <p:txBody>
          <a:bodyPr lIns="0" tIns="0" rIns="0" bIns="0" rtlCol="0" anchor="t">
            <a:spAutoFit/>
          </a:bodyPr>
          <a:lstStyle/>
          <a:p>
            <a:pPr algn="ctr">
              <a:lnSpc>
                <a:spcPts val="9587"/>
              </a:lnSpc>
            </a:pPr>
            <a:r>
              <a:rPr lang="en-US" sz="6947" spc="368">
                <a:solidFill>
                  <a:srgbClr val="586368"/>
                </a:solidFill>
                <a:latin typeface="Oswald Bold"/>
              </a:rPr>
              <a:t>ADDENDUM - RESOURCES</a:t>
            </a:r>
          </a:p>
        </p:txBody>
      </p:sp>
      <p:sp>
        <p:nvSpPr>
          <p:cNvPr id="3" name="TextBox 3"/>
          <p:cNvSpPr txBox="1"/>
          <p:nvPr/>
        </p:nvSpPr>
        <p:spPr>
          <a:xfrm>
            <a:off x="2895520" y="2055560"/>
            <a:ext cx="12496959" cy="677942"/>
          </a:xfrm>
          <a:prstGeom prst="rect">
            <a:avLst/>
          </a:prstGeom>
        </p:spPr>
        <p:txBody>
          <a:bodyPr lIns="0" tIns="0" rIns="0" bIns="0" rtlCol="0" anchor="t">
            <a:spAutoFit/>
          </a:bodyPr>
          <a:lstStyle/>
          <a:p>
            <a:pPr algn="ctr">
              <a:lnSpc>
                <a:spcPts val="2774"/>
              </a:lnSpc>
              <a:spcBef>
                <a:spcPct val="0"/>
              </a:spcBef>
            </a:pPr>
            <a:r>
              <a:rPr lang="en-US" sz="2010" spc="197">
                <a:solidFill>
                  <a:srgbClr val="000000"/>
                </a:solidFill>
                <a:latin typeface="DM Sans"/>
              </a:rPr>
              <a:t>The following resources may be useful in planning and executing a CLV project. For more information or details, contact Theta at:info@thetaclv.com</a:t>
            </a:r>
          </a:p>
        </p:txBody>
      </p:sp>
      <p:sp>
        <p:nvSpPr>
          <p:cNvPr id="4" name="TextBox 4"/>
          <p:cNvSpPr txBox="1"/>
          <p:nvPr/>
        </p:nvSpPr>
        <p:spPr>
          <a:xfrm>
            <a:off x="1708804" y="3184846"/>
            <a:ext cx="14053745" cy="6431179"/>
          </a:xfrm>
          <a:prstGeom prst="rect">
            <a:avLst/>
          </a:prstGeom>
        </p:spPr>
        <p:txBody>
          <a:bodyPr lIns="0" tIns="0" rIns="0" bIns="0" rtlCol="0" anchor="t">
            <a:spAutoFit/>
          </a:bodyPr>
          <a:lstStyle/>
          <a:p>
            <a:pPr>
              <a:lnSpc>
                <a:spcPts val="3403"/>
              </a:lnSpc>
            </a:pPr>
            <a:r>
              <a:rPr lang="en-US" sz="2598" spc="44">
                <a:solidFill>
                  <a:srgbClr val="000000"/>
                </a:solidFill>
                <a:latin typeface="Open Sans Bold"/>
              </a:rPr>
              <a:t>Videos, Webinars and Podcasts</a:t>
            </a:r>
          </a:p>
          <a:p>
            <a:pPr>
              <a:lnSpc>
                <a:spcPts val="3403"/>
              </a:lnSpc>
            </a:pPr>
            <a:r>
              <a:rPr lang="en-US" sz="2598" u="sng" spc="44">
                <a:solidFill>
                  <a:srgbClr val="000000"/>
                </a:solidFill>
                <a:latin typeface="Open Sans"/>
                <a:hlinkClick r:id="rId3" tooltip="https://www.youtube.com/watch?v=guj2gVEEx4s"/>
              </a:rPr>
              <a:t>New Perspectives on CLV and E-Commerce Buying Patterns</a:t>
            </a:r>
          </a:p>
          <a:p>
            <a:pPr>
              <a:lnSpc>
                <a:spcPts val="3403"/>
              </a:lnSpc>
            </a:pPr>
            <a:r>
              <a:rPr lang="en-US" sz="2598" spc="44">
                <a:solidFill>
                  <a:srgbClr val="000000"/>
                </a:solidFill>
                <a:latin typeface="Open Sans"/>
              </a:rPr>
              <a:t>FirstMark Capital Online Marketing Summit</a:t>
            </a:r>
          </a:p>
          <a:p>
            <a:pPr>
              <a:lnSpc>
                <a:spcPts val="3403"/>
              </a:lnSpc>
            </a:pPr>
            <a:endParaRPr lang="en-US" sz="2598" spc="44">
              <a:solidFill>
                <a:srgbClr val="000000"/>
              </a:solidFill>
              <a:latin typeface="Open Sans"/>
            </a:endParaRPr>
          </a:p>
          <a:p>
            <a:pPr>
              <a:lnSpc>
                <a:spcPts val="3403"/>
              </a:lnSpc>
            </a:pPr>
            <a:r>
              <a:rPr lang="en-US" sz="2598" u="sng" spc="44">
                <a:solidFill>
                  <a:srgbClr val="000000"/>
                </a:solidFill>
                <a:latin typeface="Open Sans"/>
                <a:hlinkClick r:id="rId4" tooltip="https://www.youtube.com/watch?v=tQ3UOgq87Kg"/>
              </a:rPr>
              <a:t>Customer Centricity and CLV with Prof Peter Fader - Episode 12</a:t>
            </a:r>
          </a:p>
          <a:p>
            <a:pPr>
              <a:lnSpc>
                <a:spcPts val="3403"/>
              </a:lnSpc>
            </a:pPr>
            <a:r>
              <a:rPr lang="en-US" sz="2598" spc="44">
                <a:solidFill>
                  <a:srgbClr val="000000"/>
                </a:solidFill>
                <a:latin typeface="Open Sans"/>
              </a:rPr>
              <a:t>PlainTalks</a:t>
            </a:r>
          </a:p>
          <a:p>
            <a:pPr>
              <a:lnSpc>
                <a:spcPts val="3403"/>
              </a:lnSpc>
            </a:pPr>
            <a:endParaRPr lang="en-US" sz="2598" spc="44">
              <a:solidFill>
                <a:srgbClr val="000000"/>
              </a:solidFill>
              <a:latin typeface="Open Sans"/>
            </a:endParaRPr>
          </a:p>
          <a:p>
            <a:pPr>
              <a:lnSpc>
                <a:spcPts val="3403"/>
              </a:lnSpc>
            </a:pPr>
            <a:r>
              <a:rPr lang="en-US" sz="2598" u="sng" spc="44">
                <a:solidFill>
                  <a:srgbClr val="000000"/>
                </a:solidFill>
                <a:latin typeface="Open Sans"/>
                <a:hlinkClick r:id="rId5" tooltip="https://www.youtube.com/watch?v=dHRoO4kbtug"/>
              </a:rPr>
              <a:t>The customer isn't always right, but some customers are better than others</a:t>
            </a:r>
          </a:p>
          <a:p>
            <a:pPr>
              <a:lnSpc>
                <a:spcPts val="3403"/>
              </a:lnSpc>
            </a:pPr>
            <a:r>
              <a:rPr lang="en-US" sz="2598" spc="44">
                <a:solidFill>
                  <a:srgbClr val="000000"/>
                </a:solidFill>
                <a:latin typeface="Open Sans"/>
              </a:rPr>
              <a:t>TEDxPenn</a:t>
            </a:r>
          </a:p>
          <a:p>
            <a:pPr>
              <a:lnSpc>
                <a:spcPts val="3403"/>
              </a:lnSpc>
            </a:pPr>
            <a:endParaRPr lang="en-US" sz="2598" spc="44">
              <a:solidFill>
                <a:srgbClr val="000000"/>
              </a:solidFill>
              <a:latin typeface="Open Sans"/>
            </a:endParaRPr>
          </a:p>
          <a:p>
            <a:pPr>
              <a:lnSpc>
                <a:spcPts val="3403"/>
              </a:lnSpc>
            </a:pPr>
            <a:r>
              <a:rPr lang="en-US" sz="2598" u="sng" spc="44">
                <a:solidFill>
                  <a:srgbClr val="000000"/>
                </a:solidFill>
                <a:latin typeface="Open Sans"/>
                <a:hlinkClick r:id="rId6" tooltip="https://analyticshour.io/2021/04/20/70-rebroadcast-the-case-for-customer-lifetime-value-with-dr-peter-fader/"/>
              </a:rPr>
              <a:t>The Case for Customer Lifetime Value with Dr. Peter Fader</a:t>
            </a:r>
          </a:p>
          <a:p>
            <a:pPr>
              <a:lnSpc>
                <a:spcPts val="3403"/>
              </a:lnSpc>
            </a:pPr>
            <a:r>
              <a:rPr lang="en-US" sz="2598" spc="44">
                <a:solidFill>
                  <a:srgbClr val="000000"/>
                </a:solidFill>
                <a:latin typeface="Open Sans"/>
              </a:rPr>
              <a:t>Analytics Power Hour</a:t>
            </a:r>
          </a:p>
          <a:p>
            <a:pPr>
              <a:lnSpc>
                <a:spcPts val="3403"/>
              </a:lnSpc>
            </a:pPr>
            <a:endParaRPr lang="en-US" sz="2598" spc="44">
              <a:solidFill>
                <a:srgbClr val="000000"/>
              </a:solidFill>
              <a:latin typeface="Open Sans"/>
            </a:endParaRPr>
          </a:p>
          <a:p>
            <a:pPr>
              <a:lnSpc>
                <a:spcPts val="3403"/>
              </a:lnSpc>
            </a:pPr>
            <a:r>
              <a:rPr lang="en-US" sz="2598" u="sng" spc="44">
                <a:solidFill>
                  <a:srgbClr val="000000"/>
                </a:solidFill>
                <a:latin typeface="Open Sans"/>
                <a:hlinkClick r:id="rId7" tooltip="https://4634547.hs-sites.com/share/hubspotvideo/108914324341?utm_campaign=Private%20Equity%20Nurture&amp;utm_medium=email&amp;_hsmi=252610101&amp;_hsenc=p2ANqtz-_mVRJnmwyBdTNasfQMUqIKXqWkchdlMuAusqBTOTlrLfXZbVMvGYd66LQ9ZmB0Aei7lRwWRsLywjpAuaWboM20QurEQQ&amp;utm_content=252610101&amp;utm_source=hs_email"/>
              </a:rPr>
              <a:t>Forecasting Revenue Based on Customer Behavior</a:t>
            </a:r>
            <a:r>
              <a:rPr lang="en-US" sz="2598" spc="44">
                <a:solidFill>
                  <a:srgbClr val="000000"/>
                </a:solidFill>
                <a:latin typeface="Open Sans"/>
              </a:rPr>
              <a:t> </a:t>
            </a:r>
          </a:p>
          <a:p>
            <a:pPr algn="l">
              <a:lnSpc>
                <a:spcPts val="3403"/>
              </a:lnSpc>
            </a:pPr>
            <a:r>
              <a:rPr lang="en-US" sz="2598" spc="44">
                <a:solidFill>
                  <a:srgbClr val="000000"/>
                </a:solidFill>
                <a:latin typeface="Open Sans"/>
              </a:rPr>
              <a:t>Theta Webinar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5C6DE"/>
        </a:solidFill>
        <a:effectLst/>
      </p:bgPr>
    </p:bg>
    <p:spTree>
      <p:nvGrpSpPr>
        <p:cNvPr id="1" name=""/>
        <p:cNvGrpSpPr/>
        <p:nvPr/>
      </p:nvGrpSpPr>
      <p:grpSpPr>
        <a:xfrm>
          <a:off x="0" y="0"/>
          <a:ext cx="0" cy="0"/>
          <a:chOff x="0" y="0"/>
          <a:chExt cx="0" cy="0"/>
        </a:xfrm>
      </p:grpSpPr>
      <p:sp>
        <p:nvSpPr>
          <p:cNvPr id="2" name="Freeform 2"/>
          <p:cNvSpPr/>
          <p:nvPr/>
        </p:nvSpPr>
        <p:spPr>
          <a:xfrm rot="7659121">
            <a:off x="15129203" y="6571210"/>
            <a:ext cx="4056937" cy="3809645"/>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l="-50364" t="-105493" r="-37691"/>
            </a:stretch>
          </a:blipFill>
        </p:spPr>
      </p:sp>
      <p:sp>
        <p:nvSpPr>
          <p:cNvPr id="3" name="Freeform 3"/>
          <p:cNvSpPr/>
          <p:nvPr/>
        </p:nvSpPr>
        <p:spPr>
          <a:xfrm>
            <a:off x="0" y="0"/>
            <a:ext cx="5746034" cy="4629150"/>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l="-57024" t="-100000"/>
            </a:stretch>
          </a:blipFill>
        </p:spPr>
      </p:sp>
      <p:sp>
        <p:nvSpPr>
          <p:cNvPr id="4" name="TextBox 4"/>
          <p:cNvSpPr txBox="1"/>
          <p:nvPr/>
        </p:nvSpPr>
        <p:spPr>
          <a:xfrm>
            <a:off x="2796629" y="3558638"/>
            <a:ext cx="13159166" cy="2750819"/>
          </a:xfrm>
          <a:prstGeom prst="rect">
            <a:avLst/>
          </a:prstGeom>
        </p:spPr>
        <p:txBody>
          <a:bodyPr lIns="0" tIns="0" rIns="0" bIns="0" rtlCol="0" anchor="t">
            <a:spAutoFit/>
          </a:bodyPr>
          <a:lstStyle/>
          <a:p>
            <a:pPr algn="ctr">
              <a:lnSpc>
                <a:spcPts val="11040"/>
              </a:lnSpc>
            </a:pPr>
            <a:r>
              <a:rPr lang="en-US" sz="8000" spc="784">
                <a:solidFill>
                  <a:srgbClr val="FFFFFF"/>
                </a:solidFill>
                <a:latin typeface="Oswald Bold"/>
              </a:rPr>
              <a:t>MARKETING &amp; FINANCE </a:t>
            </a:r>
          </a:p>
          <a:p>
            <a:pPr algn="ctr">
              <a:lnSpc>
                <a:spcPts val="11040"/>
              </a:lnSpc>
            </a:pPr>
            <a:r>
              <a:rPr lang="en-US" sz="8000" spc="784">
                <a:solidFill>
                  <a:srgbClr val="FFFFFF"/>
                </a:solidFill>
                <a:latin typeface="Oswald Bold"/>
              </a:rPr>
              <a:t>JOINT CLV ANALYSIS</a:t>
            </a:r>
          </a:p>
        </p:txBody>
      </p:sp>
      <p:sp>
        <p:nvSpPr>
          <p:cNvPr id="5" name="TextBox 5"/>
          <p:cNvSpPr txBox="1"/>
          <p:nvPr/>
        </p:nvSpPr>
        <p:spPr>
          <a:xfrm>
            <a:off x="5181600" y="6972300"/>
            <a:ext cx="8386270" cy="416204"/>
          </a:xfrm>
          <a:prstGeom prst="rect">
            <a:avLst/>
          </a:prstGeom>
        </p:spPr>
        <p:txBody>
          <a:bodyPr wrap="square" lIns="0" tIns="0" rIns="0" bIns="0" rtlCol="0" anchor="t">
            <a:spAutoFit/>
          </a:bodyPr>
          <a:lstStyle/>
          <a:p>
            <a:pPr algn="ctr">
              <a:lnSpc>
                <a:spcPts val="3509"/>
              </a:lnSpc>
              <a:spcBef>
                <a:spcPct val="0"/>
              </a:spcBef>
            </a:pPr>
            <a:r>
              <a:rPr lang="en-US" sz="2699" dirty="0">
                <a:solidFill>
                  <a:srgbClr val="FFFFFF"/>
                </a:solidFill>
                <a:latin typeface="Open Sauce Bold"/>
              </a:rPr>
              <a:t>Project Co-sponsors: [CMO and CFO names]</a:t>
            </a:r>
          </a:p>
        </p:txBody>
      </p:sp>
      <p:sp>
        <p:nvSpPr>
          <p:cNvPr id="6" name="Rectangle 5">
            <a:extLst>
              <a:ext uri="{FF2B5EF4-FFF2-40B4-BE49-F238E27FC236}">
                <a16:creationId xmlns:a16="http://schemas.microsoft.com/office/drawing/2014/main" id="{8B1D6B27-1943-40B9-FB17-AFB14F1C7CCB}"/>
              </a:ext>
            </a:extLst>
          </p:cNvPr>
          <p:cNvSpPr/>
          <p:nvPr/>
        </p:nvSpPr>
        <p:spPr>
          <a:xfrm>
            <a:off x="2693174" y="10287000"/>
            <a:ext cx="15594826" cy="4422832"/>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C31BC4-3560-36FD-CF11-6790E9E417A4}"/>
              </a:ext>
            </a:extLst>
          </p:cNvPr>
          <p:cNvSpPr/>
          <p:nvPr/>
        </p:nvSpPr>
        <p:spPr>
          <a:xfrm>
            <a:off x="18288000" y="-21440"/>
            <a:ext cx="3124200" cy="1209913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Lst>
          </a:blip>
          <a:srcRect t="21875" b="21875"/>
          <a:stretch>
            <a:fillRect/>
          </a:stretch>
        </p:blipFill>
        <p:spPr>
          <a:xfrm flipH="1" flipV="1">
            <a:off x="0" y="0"/>
            <a:ext cx="18288000" cy="10287000"/>
          </a:xfrm>
          <a:prstGeom prst="rect">
            <a:avLst/>
          </a:prstGeom>
        </p:spPr>
      </p:pic>
      <p:sp>
        <p:nvSpPr>
          <p:cNvPr id="3" name="TextBox 3"/>
          <p:cNvSpPr txBox="1"/>
          <p:nvPr/>
        </p:nvSpPr>
        <p:spPr>
          <a:xfrm>
            <a:off x="3367511" y="1277407"/>
            <a:ext cx="11552977" cy="1166783"/>
          </a:xfrm>
          <a:prstGeom prst="rect">
            <a:avLst/>
          </a:prstGeom>
        </p:spPr>
        <p:txBody>
          <a:bodyPr lIns="0" tIns="0" rIns="0" bIns="0" rtlCol="0" anchor="t">
            <a:spAutoFit/>
          </a:bodyPr>
          <a:lstStyle/>
          <a:p>
            <a:pPr algn="ctr">
              <a:lnSpc>
                <a:spcPts val="9587"/>
              </a:lnSpc>
            </a:pPr>
            <a:r>
              <a:rPr lang="en-US" sz="6947" spc="368">
                <a:solidFill>
                  <a:srgbClr val="586368"/>
                </a:solidFill>
                <a:latin typeface="Oswald Bold"/>
              </a:rPr>
              <a:t>BACKGROUND [OPTIONAL]</a:t>
            </a:r>
          </a:p>
        </p:txBody>
      </p:sp>
      <p:sp>
        <p:nvSpPr>
          <p:cNvPr id="4" name="Freeform 4"/>
          <p:cNvSpPr/>
          <p:nvPr/>
        </p:nvSpPr>
        <p:spPr>
          <a:xfrm>
            <a:off x="14479723" y="0"/>
            <a:ext cx="3808278" cy="298174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t="-162112" r="-100000" b="1"/>
            </a:stretch>
          </a:blipFill>
        </p:spPr>
      </p:sp>
      <p:sp>
        <p:nvSpPr>
          <p:cNvPr id="5" name="Freeform 5"/>
          <p:cNvSpPr/>
          <p:nvPr/>
        </p:nvSpPr>
        <p:spPr>
          <a:xfrm rot="-4176364">
            <a:off x="62300" y="6449711"/>
            <a:ext cx="3393154" cy="4999257"/>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l="-124468" t="-56334" b="1"/>
            </a:stretch>
          </a:blipFill>
        </p:spPr>
      </p:sp>
      <p:sp>
        <p:nvSpPr>
          <p:cNvPr id="6" name="TextBox 6"/>
          <p:cNvSpPr txBox="1"/>
          <p:nvPr/>
        </p:nvSpPr>
        <p:spPr>
          <a:xfrm>
            <a:off x="3367511" y="3598435"/>
            <a:ext cx="12646357" cy="3673596"/>
          </a:xfrm>
          <a:prstGeom prst="rect">
            <a:avLst/>
          </a:prstGeom>
        </p:spPr>
        <p:txBody>
          <a:bodyPr lIns="0" tIns="0" rIns="0" bIns="0" rtlCol="0" anchor="t">
            <a:spAutoFit/>
          </a:bodyPr>
          <a:lstStyle/>
          <a:p>
            <a:pPr marL="625699" lvl="1" indent="-312850">
              <a:lnSpc>
                <a:spcPts val="4926"/>
              </a:lnSpc>
              <a:buFont typeface="Arial"/>
              <a:buChar char="•"/>
            </a:pPr>
            <a:r>
              <a:rPr lang="en-US" sz="2898" spc="49">
                <a:solidFill>
                  <a:srgbClr val="000000"/>
                </a:solidFill>
                <a:latin typeface="Open Sans"/>
              </a:rPr>
              <a:t> [Provide bullet points that explain the current company situation and need for CLV analysis]</a:t>
            </a:r>
          </a:p>
          <a:p>
            <a:pPr marL="625699" lvl="1" indent="-312850">
              <a:lnSpc>
                <a:spcPts val="4926"/>
              </a:lnSpc>
              <a:buFont typeface="Arial"/>
              <a:buChar char="•"/>
            </a:pPr>
            <a:r>
              <a:rPr lang="en-US" sz="2898" spc="49">
                <a:solidFill>
                  <a:srgbClr val="000000"/>
                </a:solidFill>
                <a:latin typeface="Open Sans"/>
              </a:rPr>
              <a:t> [Bullet 1]</a:t>
            </a:r>
          </a:p>
          <a:p>
            <a:pPr marL="625699" lvl="1" indent="-312850">
              <a:lnSpc>
                <a:spcPts val="4926"/>
              </a:lnSpc>
              <a:buFont typeface="Arial"/>
              <a:buChar char="•"/>
            </a:pPr>
            <a:r>
              <a:rPr lang="en-US" sz="2898" spc="49">
                <a:solidFill>
                  <a:srgbClr val="000000"/>
                </a:solidFill>
                <a:latin typeface="Open Sans"/>
              </a:rPr>
              <a:t> [Bullet 2]</a:t>
            </a:r>
          </a:p>
          <a:p>
            <a:pPr marL="625699" lvl="1" indent="-312850">
              <a:lnSpc>
                <a:spcPts val="4926"/>
              </a:lnSpc>
              <a:buFont typeface="Arial"/>
              <a:buChar char="•"/>
            </a:pPr>
            <a:r>
              <a:rPr lang="en-US" sz="2898" spc="49">
                <a:solidFill>
                  <a:srgbClr val="000000"/>
                </a:solidFill>
                <a:latin typeface="Open Sans"/>
              </a:rPr>
              <a:t> [Bullet 3]</a:t>
            </a:r>
          </a:p>
          <a:p>
            <a:pPr marL="625699" lvl="1" indent="-312850" algn="l">
              <a:lnSpc>
                <a:spcPts val="4926"/>
              </a:lnSpc>
              <a:buFont typeface="Arial"/>
              <a:buChar char="•"/>
            </a:pPr>
            <a:r>
              <a:rPr lang="en-US" sz="2898" spc="49">
                <a:solidFill>
                  <a:srgbClr val="000000"/>
                </a:solidFill>
                <a:latin typeface="Open Sans"/>
              </a:rPr>
              <a:t> [Bullet 4]</a:t>
            </a:r>
          </a:p>
        </p:txBody>
      </p:sp>
      <p:sp>
        <p:nvSpPr>
          <p:cNvPr id="7" name="Rectangle 6">
            <a:extLst>
              <a:ext uri="{FF2B5EF4-FFF2-40B4-BE49-F238E27FC236}">
                <a16:creationId xmlns:a16="http://schemas.microsoft.com/office/drawing/2014/main" id="{0FF7C651-DC2B-2C53-E97E-3B001DB0BA68}"/>
              </a:ext>
            </a:extLst>
          </p:cNvPr>
          <p:cNvSpPr/>
          <p:nvPr/>
        </p:nvSpPr>
        <p:spPr>
          <a:xfrm>
            <a:off x="-457200" y="10287000"/>
            <a:ext cx="15594826" cy="4422832"/>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EF8F08-4263-9276-2185-328B90E2C4EE}"/>
              </a:ext>
            </a:extLst>
          </p:cNvPr>
          <p:cNvSpPr/>
          <p:nvPr/>
        </p:nvSpPr>
        <p:spPr>
          <a:xfrm>
            <a:off x="-3124201" y="0"/>
            <a:ext cx="3124200" cy="1209913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Lst>
          </a:blip>
          <a:srcRect t="21875" b="21875"/>
          <a:stretch>
            <a:fillRect/>
          </a:stretch>
        </p:blipFill>
        <p:spPr>
          <a:xfrm flipH="1" flipV="1">
            <a:off x="0" y="0"/>
            <a:ext cx="18288000" cy="10287000"/>
          </a:xfrm>
          <a:prstGeom prst="rect">
            <a:avLst/>
          </a:prstGeom>
        </p:spPr>
      </p:pic>
      <p:grpSp>
        <p:nvGrpSpPr>
          <p:cNvPr id="4" name="Group 4"/>
          <p:cNvGrpSpPr/>
          <p:nvPr/>
        </p:nvGrpSpPr>
        <p:grpSpPr>
          <a:xfrm>
            <a:off x="11020981" y="0"/>
            <a:ext cx="7507970" cy="10287000"/>
            <a:chOff x="0" y="0"/>
            <a:chExt cx="10010627" cy="13716000"/>
          </a:xfrm>
        </p:grpSpPr>
        <p:pic>
          <p:nvPicPr>
            <p:cNvPr id="5"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flipH="1">
              <a:off x="0" y="0"/>
              <a:ext cx="10010627" cy="13716000"/>
            </a:xfrm>
            <a:prstGeom prst="rect">
              <a:avLst/>
            </a:prstGeom>
          </p:spPr>
        </p:pic>
      </p:grpSp>
      <p:grpSp>
        <p:nvGrpSpPr>
          <p:cNvPr id="6" name="Group 6"/>
          <p:cNvGrpSpPr/>
          <p:nvPr/>
        </p:nvGrpSpPr>
        <p:grpSpPr>
          <a:xfrm>
            <a:off x="1001192" y="2957903"/>
            <a:ext cx="12382632" cy="6959829"/>
            <a:chOff x="0" y="0"/>
            <a:chExt cx="3261269" cy="1833041"/>
          </a:xfrm>
        </p:grpSpPr>
        <p:sp>
          <p:nvSpPr>
            <p:cNvPr id="7" name="Freeform 7"/>
            <p:cNvSpPr/>
            <p:nvPr/>
          </p:nvSpPr>
          <p:spPr>
            <a:xfrm>
              <a:off x="0" y="0"/>
              <a:ext cx="3261270" cy="1833041"/>
            </a:xfrm>
            <a:custGeom>
              <a:avLst/>
              <a:gdLst/>
              <a:ahLst/>
              <a:cxnLst/>
              <a:rect l="l" t="t" r="r" b="b"/>
              <a:pathLst>
                <a:path w="3261270" h="1833041">
                  <a:moveTo>
                    <a:pt x="0" y="0"/>
                  </a:moveTo>
                  <a:lnTo>
                    <a:pt x="3261270" y="0"/>
                  </a:lnTo>
                  <a:lnTo>
                    <a:pt x="3261270" y="1833041"/>
                  </a:lnTo>
                  <a:lnTo>
                    <a:pt x="0" y="1833041"/>
                  </a:lnTo>
                  <a:close/>
                </a:path>
              </a:pathLst>
            </a:custGeom>
            <a:solidFill>
              <a:srgbClr val="586368">
                <a:alpha val="74902"/>
              </a:srgbClr>
            </a:solidFill>
          </p:spPr>
        </p:sp>
        <p:sp>
          <p:nvSpPr>
            <p:cNvPr id="8" name="TextBox 8"/>
            <p:cNvSpPr txBox="1"/>
            <p:nvPr/>
          </p:nvSpPr>
          <p:spPr>
            <a:xfrm>
              <a:off x="0" y="-57150"/>
              <a:ext cx="812800" cy="869950"/>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10" name="TextBox 10"/>
          <p:cNvSpPr txBox="1"/>
          <p:nvPr/>
        </p:nvSpPr>
        <p:spPr>
          <a:xfrm>
            <a:off x="1028700" y="718766"/>
            <a:ext cx="9981744" cy="1715262"/>
          </a:xfrm>
          <a:prstGeom prst="rect">
            <a:avLst/>
          </a:prstGeom>
        </p:spPr>
        <p:txBody>
          <a:bodyPr lIns="0" tIns="0" rIns="0" bIns="0" rtlCol="0" anchor="t">
            <a:spAutoFit/>
          </a:bodyPr>
          <a:lstStyle/>
          <a:p>
            <a:pPr marL="0" lvl="0" indent="0">
              <a:lnSpc>
                <a:spcPts val="4523"/>
              </a:lnSpc>
            </a:pPr>
            <a:r>
              <a:rPr lang="en-US" sz="3899" spc="382">
                <a:solidFill>
                  <a:srgbClr val="586368"/>
                </a:solidFill>
                <a:latin typeface="Oswald Bold"/>
              </a:rPr>
              <a:t>Goal: </a:t>
            </a:r>
            <a:r>
              <a:rPr lang="en-US" sz="3899" spc="382">
                <a:solidFill>
                  <a:srgbClr val="586368"/>
                </a:solidFill>
                <a:latin typeface="Oswald"/>
              </a:rPr>
              <a:t>Measure how valuable a customer is to the organization across the entire customer relationship</a:t>
            </a:r>
          </a:p>
        </p:txBody>
      </p:sp>
      <p:sp>
        <p:nvSpPr>
          <p:cNvPr id="11" name="TextBox 11"/>
          <p:cNvSpPr txBox="1"/>
          <p:nvPr/>
        </p:nvSpPr>
        <p:spPr>
          <a:xfrm>
            <a:off x="1470603" y="4564127"/>
            <a:ext cx="11346639" cy="1985867"/>
          </a:xfrm>
          <a:prstGeom prst="rect">
            <a:avLst/>
          </a:prstGeom>
        </p:spPr>
        <p:txBody>
          <a:bodyPr lIns="0" tIns="0" rIns="0" bIns="0" rtlCol="0" anchor="t">
            <a:spAutoFit/>
          </a:bodyPr>
          <a:lstStyle/>
          <a:p>
            <a:pPr>
              <a:lnSpc>
                <a:spcPts val="3168"/>
              </a:lnSpc>
            </a:pPr>
            <a:r>
              <a:rPr lang="en-US" sz="2295" spc="224">
                <a:solidFill>
                  <a:srgbClr val="FFFFFF"/>
                </a:solidFill>
                <a:latin typeface="DM Sans Bold"/>
              </a:rPr>
              <a:t>CLV is the net present value of all variable profits and costs associated with a customer, inclusive of customer acquisition costs, until the customer ends his/her relationship with the firm. The discount rate should be equal to the relevant cost of capital associated with the business unit the customer was acquired into.</a:t>
            </a:r>
          </a:p>
        </p:txBody>
      </p:sp>
      <p:sp>
        <p:nvSpPr>
          <p:cNvPr id="12" name="TextBox 12"/>
          <p:cNvSpPr txBox="1"/>
          <p:nvPr/>
        </p:nvSpPr>
        <p:spPr>
          <a:xfrm>
            <a:off x="1512759" y="3212521"/>
            <a:ext cx="11304483" cy="864490"/>
          </a:xfrm>
          <a:prstGeom prst="rect">
            <a:avLst/>
          </a:prstGeom>
        </p:spPr>
        <p:txBody>
          <a:bodyPr lIns="0" tIns="0" rIns="0" bIns="0" rtlCol="0" anchor="t">
            <a:spAutoFit/>
          </a:bodyPr>
          <a:lstStyle/>
          <a:p>
            <a:pPr algn="ctr">
              <a:lnSpc>
                <a:spcPts val="7037"/>
              </a:lnSpc>
            </a:pPr>
            <a:r>
              <a:rPr lang="en-US" sz="5099" spc="499">
                <a:solidFill>
                  <a:srgbClr val="FFFFFF"/>
                </a:solidFill>
                <a:latin typeface="Open Sans Bold"/>
              </a:rPr>
              <a:t>WHAT IS CLV?</a:t>
            </a:r>
          </a:p>
        </p:txBody>
      </p:sp>
      <p:sp>
        <p:nvSpPr>
          <p:cNvPr id="13" name="Freeform 13"/>
          <p:cNvSpPr/>
          <p:nvPr/>
        </p:nvSpPr>
        <p:spPr>
          <a:xfrm>
            <a:off x="3137779" y="6923078"/>
            <a:ext cx="7872666" cy="2153705"/>
          </a:xfrm>
          <a:custGeom>
            <a:avLst/>
            <a:gdLst/>
            <a:ahLst/>
            <a:cxnLst/>
            <a:rect l="l" t="t" r="r" b="b"/>
            <a:pathLst>
              <a:path w="7872666" h="2153705">
                <a:moveTo>
                  <a:pt x="0" y="0"/>
                </a:moveTo>
                <a:lnTo>
                  <a:pt x="7872665" y="0"/>
                </a:lnTo>
                <a:lnTo>
                  <a:pt x="7872665" y="2153705"/>
                </a:lnTo>
                <a:lnTo>
                  <a:pt x="0" y="2153705"/>
                </a:lnTo>
                <a:lnTo>
                  <a:pt x="0" y="0"/>
                </a:lnTo>
                <a:close/>
              </a:path>
            </a:pathLst>
          </a:custGeom>
          <a:blipFill>
            <a:blip r:embed="rId4"/>
            <a:stretch>
              <a:fillRect/>
            </a:stretch>
          </a:blipFill>
        </p:spPr>
      </p:sp>
      <p:sp>
        <p:nvSpPr>
          <p:cNvPr id="15" name="TextBox 15"/>
          <p:cNvSpPr txBox="1"/>
          <p:nvPr/>
        </p:nvSpPr>
        <p:spPr>
          <a:xfrm>
            <a:off x="1400792" y="9328869"/>
            <a:ext cx="11346639" cy="385667"/>
          </a:xfrm>
          <a:prstGeom prst="rect">
            <a:avLst/>
          </a:prstGeom>
        </p:spPr>
        <p:txBody>
          <a:bodyPr lIns="0" tIns="0" rIns="0" bIns="0" rtlCol="0" anchor="t">
            <a:spAutoFit/>
          </a:bodyPr>
          <a:lstStyle/>
          <a:p>
            <a:pPr>
              <a:lnSpc>
                <a:spcPts val="3168"/>
              </a:lnSpc>
            </a:pPr>
            <a:r>
              <a:rPr lang="en-US" sz="2295" spc="224">
                <a:solidFill>
                  <a:srgbClr val="FFFFFF"/>
                </a:solidFill>
                <a:latin typeface="DM Sans Bold"/>
              </a:rPr>
              <a:t>Source: Theta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Lst>
          </a:blip>
          <a:srcRect t="21875" b="21875"/>
          <a:stretch>
            <a:fillRect/>
          </a:stretch>
        </p:blipFill>
        <p:spPr>
          <a:xfrm flipH="1" flipV="1">
            <a:off x="0" y="11596"/>
            <a:ext cx="18288000" cy="10287000"/>
          </a:xfrm>
          <a:prstGeom prst="rect">
            <a:avLst/>
          </a:prstGeom>
        </p:spPr>
      </p:pic>
      <p:sp>
        <p:nvSpPr>
          <p:cNvPr id="3" name="Freeform 3"/>
          <p:cNvSpPr/>
          <p:nvPr/>
        </p:nvSpPr>
        <p:spPr>
          <a:xfrm>
            <a:off x="5307472" y="6672678"/>
            <a:ext cx="7673056" cy="3614322"/>
          </a:xfrm>
          <a:custGeom>
            <a:avLst/>
            <a:gdLst/>
            <a:ahLst/>
            <a:cxnLst/>
            <a:rect l="l" t="t" r="r" b="b"/>
            <a:pathLst>
              <a:path w="7673056" h="7673056">
                <a:moveTo>
                  <a:pt x="0" y="0"/>
                </a:moveTo>
                <a:lnTo>
                  <a:pt x="7673056" y="0"/>
                </a:lnTo>
                <a:lnTo>
                  <a:pt x="7673056" y="7673056"/>
                </a:lnTo>
                <a:lnTo>
                  <a:pt x="0" y="7673056"/>
                </a:lnTo>
                <a:lnTo>
                  <a:pt x="0" y="0"/>
                </a:lnTo>
                <a:close/>
              </a:path>
            </a:pathLst>
          </a:cu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b="-112296"/>
            </a:stretch>
          </a:blipFill>
        </p:spPr>
      </p:sp>
      <p:sp>
        <p:nvSpPr>
          <p:cNvPr id="4" name="Freeform 4"/>
          <p:cNvSpPr/>
          <p:nvPr/>
        </p:nvSpPr>
        <p:spPr>
          <a:xfrm>
            <a:off x="8024816" y="5479040"/>
            <a:ext cx="2238367" cy="2238367"/>
          </a:xfrm>
          <a:custGeom>
            <a:avLst/>
            <a:gdLst/>
            <a:ahLst/>
            <a:cxnLst/>
            <a:rect l="l" t="t" r="r" b="b"/>
            <a:pathLst>
              <a:path w="2238367" h="2238367">
                <a:moveTo>
                  <a:pt x="0" y="0"/>
                </a:moveTo>
                <a:lnTo>
                  <a:pt x="2238368" y="0"/>
                </a:lnTo>
                <a:lnTo>
                  <a:pt x="2238368" y="2238367"/>
                </a:lnTo>
                <a:lnTo>
                  <a:pt x="0" y="2238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63659" y="6071953"/>
            <a:ext cx="960682" cy="1052540"/>
          </a:xfrm>
          <a:custGeom>
            <a:avLst/>
            <a:gdLst/>
            <a:ahLst/>
            <a:cxnLst/>
            <a:rect l="l" t="t" r="r" b="b"/>
            <a:pathLst>
              <a:path w="960682" h="1052540">
                <a:moveTo>
                  <a:pt x="0" y="0"/>
                </a:moveTo>
                <a:lnTo>
                  <a:pt x="960682" y="0"/>
                </a:lnTo>
                <a:lnTo>
                  <a:pt x="960682" y="1052541"/>
                </a:lnTo>
                <a:lnTo>
                  <a:pt x="0" y="10525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1539534" y="7377531"/>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4510099" y="7377531"/>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4994936" y="7891202"/>
            <a:ext cx="1268693" cy="1211025"/>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2106315" y="7936159"/>
            <a:ext cx="1104804" cy="1121111"/>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0" name="Group 10"/>
          <p:cNvGrpSpPr/>
          <p:nvPr/>
        </p:nvGrpSpPr>
        <p:grpSpPr>
          <a:xfrm>
            <a:off x="1774426" y="2754270"/>
            <a:ext cx="3474003" cy="647719"/>
            <a:chOff x="0" y="0"/>
            <a:chExt cx="914964" cy="170593"/>
          </a:xfrm>
        </p:grpSpPr>
        <p:sp>
          <p:nvSpPr>
            <p:cNvPr id="11" name="Freeform 11"/>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64867"/>
            </a:solidFill>
          </p:spPr>
        </p:sp>
        <p:sp>
          <p:nvSpPr>
            <p:cNvPr id="12" name="TextBox 12"/>
            <p:cNvSpPr txBox="1"/>
            <p:nvPr/>
          </p:nvSpPr>
          <p:spPr>
            <a:xfrm>
              <a:off x="0" y="-57150"/>
              <a:ext cx="812800" cy="869950"/>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FFFFFF"/>
                  </a:solidFill>
                  <a:latin typeface="DM Sans Bold"/>
                </a:rPr>
                <a:t>Objective 1</a:t>
              </a:r>
            </a:p>
          </p:txBody>
        </p:sp>
      </p:grpSp>
      <p:sp>
        <p:nvSpPr>
          <p:cNvPr id="13" name="TextBox 13"/>
          <p:cNvSpPr txBox="1"/>
          <p:nvPr/>
        </p:nvSpPr>
        <p:spPr>
          <a:xfrm>
            <a:off x="3367511" y="904875"/>
            <a:ext cx="11552977" cy="1166240"/>
          </a:xfrm>
          <a:prstGeom prst="rect">
            <a:avLst/>
          </a:prstGeom>
        </p:spPr>
        <p:txBody>
          <a:bodyPr lIns="0" tIns="0" rIns="0" bIns="0" rtlCol="0" anchor="t">
            <a:spAutoFit/>
          </a:bodyPr>
          <a:lstStyle/>
          <a:p>
            <a:pPr algn="ctr">
              <a:lnSpc>
                <a:spcPts val="9522"/>
              </a:lnSpc>
            </a:pPr>
            <a:r>
              <a:rPr lang="en-US" sz="6900" spc="365">
                <a:solidFill>
                  <a:srgbClr val="586368"/>
                </a:solidFill>
                <a:latin typeface="Oswald Bold"/>
              </a:rPr>
              <a:t>OBJECTIVES</a:t>
            </a:r>
          </a:p>
        </p:txBody>
      </p:sp>
      <p:grpSp>
        <p:nvGrpSpPr>
          <p:cNvPr id="14" name="Group 14"/>
          <p:cNvGrpSpPr/>
          <p:nvPr/>
        </p:nvGrpSpPr>
        <p:grpSpPr>
          <a:xfrm>
            <a:off x="7406999" y="2689669"/>
            <a:ext cx="3474003" cy="647719"/>
            <a:chOff x="0" y="0"/>
            <a:chExt cx="914964" cy="170593"/>
          </a:xfrm>
        </p:grpSpPr>
        <p:sp>
          <p:nvSpPr>
            <p:cNvPr id="15" name="Freeform 15"/>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64867"/>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FFFFFF"/>
                  </a:solidFill>
                  <a:latin typeface="DM Sans Bold"/>
                </a:rPr>
                <a:t>Objective 2</a:t>
              </a:r>
            </a:p>
          </p:txBody>
        </p:sp>
      </p:grpSp>
      <p:grpSp>
        <p:nvGrpSpPr>
          <p:cNvPr id="17" name="Group 17"/>
          <p:cNvGrpSpPr/>
          <p:nvPr/>
        </p:nvGrpSpPr>
        <p:grpSpPr>
          <a:xfrm>
            <a:off x="13284209" y="2754270"/>
            <a:ext cx="3474003" cy="647719"/>
            <a:chOff x="0" y="0"/>
            <a:chExt cx="914964" cy="170593"/>
          </a:xfrm>
        </p:grpSpPr>
        <p:sp>
          <p:nvSpPr>
            <p:cNvPr id="18" name="Freeform 18"/>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64867"/>
            </a:solidFill>
          </p:spPr>
        </p:sp>
        <p:sp>
          <p:nvSpPr>
            <p:cNvPr id="19" name="TextBox 19"/>
            <p:cNvSpPr txBox="1"/>
            <p:nvPr/>
          </p:nvSpPr>
          <p:spPr>
            <a:xfrm>
              <a:off x="0" y="-57150"/>
              <a:ext cx="812800" cy="869950"/>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FFFFFF"/>
                  </a:solidFill>
                  <a:latin typeface="DM Sans Bold"/>
                </a:rPr>
                <a:t>Objective 3</a:t>
              </a:r>
            </a:p>
          </p:txBody>
        </p:sp>
      </p:grpSp>
      <p:sp>
        <p:nvSpPr>
          <p:cNvPr id="20" name="Freeform 20"/>
          <p:cNvSpPr/>
          <p:nvPr/>
        </p:nvSpPr>
        <p:spPr>
          <a:xfrm>
            <a:off x="14479723" y="0"/>
            <a:ext cx="3808278" cy="298174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t="-162112" r="-100000" b="1"/>
            </a:stretch>
          </a:blipFill>
        </p:spPr>
      </p:sp>
      <p:sp>
        <p:nvSpPr>
          <p:cNvPr id="21" name="Freeform 21"/>
          <p:cNvSpPr/>
          <p:nvPr/>
        </p:nvSpPr>
        <p:spPr>
          <a:xfrm rot="-4176364">
            <a:off x="-349442" y="6751749"/>
            <a:ext cx="2978382" cy="3535158"/>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l="-155729" t="-79603" r="2" b="-41476"/>
            </a:stretch>
          </a:blipFill>
        </p:spPr>
      </p:sp>
      <p:sp>
        <p:nvSpPr>
          <p:cNvPr id="22" name="TextBox 22"/>
          <p:cNvSpPr txBox="1"/>
          <p:nvPr/>
        </p:nvSpPr>
        <p:spPr>
          <a:xfrm>
            <a:off x="1830975" y="3593321"/>
            <a:ext cx="3360904" cy="677942"/>
          </a:xfrm>
          <a:prstGeom prst="rect">
            <a:avLst/>
          </a:prstGeom>
        </p:spPr>
        <p:txBody>
          <a:bodyPr lIns="0" tIns="0" rIns="0" bIns="0" rtlCol="0" anchor="t">
            <a:spAutoFit/>
          </a:bodyPr>
          <a:lstStyle/>
          <a:p>
            <a:pPr marL="0" lvl="0" indent="0" algn="ctr">
              <a:lnSpc>
                <a:spcPts val="2774"/>
              </a:lnSpc>
              <a:spcBef>
                <a:spcPct val="0"/>
              </a:spcBef>
            </a:pPr>
            <a:r>
              <a:rPr lang="en-US" sz="2010" spc="197" dirty="0">
                <a:solidFill>
                  <a:srgbClr val="000000"/>
                </a:solidFill>
                <a:latin typeface="DM Sans"/>
              </a:rPr>
              <a:t>Identify high-value customers</a:t>
            </a:r>
          </a:p>
        </p:txBody>
      </p:sp>
      <p:sp>
        <p:nvSpPr>
          <p:cNvPr id="23" name="TextBox 23"/>
          <p:cNvSpPr txBox="1"/>
          <p:nvPr/>
        </p:nvSpPr>
        <p:spPr>
          <a:xfrm>
            <a:off x="7212450" y="3528720"/>
            <a:ext cx="3863099" cy="1020842"/>
          </a:xfrm>
          <a:prstGeom prst="rect">
            <a:avLst/>
          </a:prstGeom>
        </p:spPr>
        <p:txBody>
          <a:bodyPr lIns="0" tIns="0" rIns="0" bIns="0" rtlCol="0" anchor="t">
            <a:spAutoFit/>
          </a:bodyPr>
          <a:lstStyle/>
          <a:p>
            <a:pPr marL="0" lvl="0" indent="0" algn="ctr">
              <a:lnSpc>
                <a:spcPts val="2774"/>
              </a:lnSpc>
              <a:spcBef>
                <a:spcPct val="0"/>
              </a:spcBef>
            </a:pPr>
            <a:r>
              <a:rPr lang="en-US" sz="2010" spc="197">
                <a:solidFill>
                  <a:srgbClr val="000000"/>
                </a:solidFill>
                <a:latin typeface="DM Sans"/>
              </a:rPr>
              <a:t>Identify opportunities to find more high-value customers</a:t>
            </a:r>
          </a:p>
        </p:txBody>
      </p:sp>
      <p:sp>
        <p:nvSpPr>
          <p:cNvPr id="24" name="TextBox 24"/>
          <p:cNvSpPr txBox="1"/>
          <p:nvPr/>
        </p:nvSpPr>
        <p:spPr>
          <a:xfrm>
            <a:off x="13340758" y="3593321"/>
            <a:ext cx="3360904" cy="1020842"/>
          </a:xfrm>
          <a:prstGeom prst="rect">
            <a:avLst/>
          </a:prstGeom>
        </p:spPr>
        <p:txBody>
          <a:bodyPr lIns="0" tIns="0" rIns="0" bIns="0" rtlCol="0" anchor="t">
            <a:spAutoFit/>
          </a:bodyPr>
          <a:lstStyle/>
          <a:p>
            <a:pPr marL="0" lvl="0" indent="0" algn="ctr">
              <a:lnSpc>
                <a:spcPts val="2774"/>
              </a:lnSpc>
              <a:spcBef>
                <a:spcPct val="0"/>
              </a:spcBef>
            </a:pPr>
            <a:r>
              <a:rPr lang="en-US" sz="2010" spc="197">
                <a:solidFill>
                  <a:srgbClr val="000000"/>
                </a:solidFill>
                <a:latin typeface="DM Sans"/>
              </a:rPr>
              <a:t>Focus resources on high-value customer retention</a:t>
            </a:r>
          </a:p>
        </p:txBody>
      </p:sp>
      <p:grpSp>
        <p:nvGrpSpPr>
          <p:cNvPr id="25" name="Group 25"/>
          <p:cNvGrpSpPr/>
          <p:nvPr/>
        </p:nvGrpSpPr>
        <p:grpSpPr>
          <a:xfrm>
            <a:off x="1830975" y="5136638"/>
            <a:ext cx="3474003" cy="647719"/>
            <a:chOff x="0" y="0"/>
            <a:chExt cx="914964" cy="170593"/>
          </a:xfrm>
        </p:grpSpPr>
        <p:sp>
          <p:nvSpPr>
            <p:cNvPr id="26" name="Freeform 26"/>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64867"/>
            </a:solidFill>
          </p:spPr>
        </p:sp>
        <p:sp>
          <p:nvSpPr>
            <p:cNvPr id="27" name="TextBox 27"/>
            <p:cNvSpPr txBox="1"/>
            <p:nvPr/>
          </p:nvSpPr>
          <p:spPr>
            <a:xfrm>
              <a:off x="0" y="-57150"/>
              <a:ext cx="812800" cy="869950"/>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FFFFFF"/>
                  </a:solidFill>
                  <a:latin typeface="DM Sans Bold"/>
                </a:rPr>
                <a:t>Objective 4</a:t>
              </a:r>
            </a:p>
          </p:txBody>
        </p:sp>
      </p:grpSp>
      <p:sp>
        <p:nvSpPr>
          <p:cNvPr id="28" name="TextBox 28"/>
          <p:cNvSpPr txBox="1"/>
          <p:nvPr/>
        </p:nvSpPr>
        <p:spPr>
          <a:xfrm>
            <a:off x="1887525" y="6028485"/>
            <a:ext cx="3360904" cy="1020842"/>
          </a:xfrm>
          <a:prstGeom prst="rect">
            <a:avLst/>
          </a:prstGeom>
        </p:spPr>
        <p:txBody>
          <a:bodyPr lIns="0" tIns="0" rIns="0" bIns="0" rtlCol="0" anchor="t">
            <a:spAutoFit/>
          </a:bodyPr>
          <a:lstStyle/>
          <a:p>
            <a:pPr marL="0" lvl="0" indent="0" algn="ctr">
              <a:lnSpc>
                <a:spcPts val="2774"/>
              </a:lnSpc>
              <a:spcBef>
                <a:spcPct val="0"/>
              </a:spcBef>
            </a:pPr>
            <a:r>
              <a:rPr lang="en-US" sz="2010" spc="197">
                <a:solidFill>
                  <a:srgbClr val="000000"/>
                </a:solidFill>
                <a:latin typeface="DM Sans"/>
              </a:rPr>
              <a:t>Segment customer cohorts by highest value customers</a:t>
            </a:r>
          </a:p>
        </p:txBody>
      </p:sp>
      <p:grpSp>
        <p:nvGrpSpPr>
          <p:cNvPr id="29" name="Group 29"/>
          <p:cNvGrpSpPr/>
          <p:nvPr/>
        </p:nvGrpSpPr>
        <p:grpSpPr>
          <a:xfrm>
            <a:off x="13340758" y="5136638"/>
            <a:ext cx="3474003" cy="647719"/>
            <a:chOff x="0" y="0"/>
            <a:chExt cx="914964" cy="170593"/>
          </a:xfrm>
        </p:grpSpPr>
        <p:sp>
          <p:nvSpPr>
            <p:cNvPr id="30" name="Freeform 30"/>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64867"/>
            </a:solidFill>
          </p:spPr>
        </p:sp>
        <p:sp>
          <p:nvSpPr>
            <p:cNvPr id="31" name="TextBox 31"/>
            <p:cNvSpPr txBox="1"/>
            <p:nvPr/>
          </p:nvSpPr>
          <p:spPr>
            <a:xfrm>
              <a:off x="0" y="-57150"/>
              <a:ext cx="812800" cy="869950"/>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FFFFFF"/>
                  </a:solidFill>
                  <a:latin typeface="DM Sans Bold"/>
                </a:rPr>
                <a:t>Objective 5</a:t>
              </a:r>
            </a:p>
          </p:txBody>
        </p:sp>
      </p:grpSp>
      <p:sp>
        <p:nvSpPr>
          <p:cNvPr id="32" name="TextBox 32"/>
          <p:cNvSpPr txBox="1"/>
          <p:nvPr/>
        </p:nvSpPr>
        <p:spPr>
          <a:xfrm>
            <a:off x="13397308" y="5975689"/>
            <a:ext cx="3360904" cy="1363742"/>
          </a:xfrm>
          <a:prstGeom prst="rect">
            <a:avLst/>
          </a:prstGeom>
        </p:spPr>
        <p:txBody>
          <a:bodyPr lIns="0" tIns="0" rIns="0" bIns="0" rtlCol="0" anchor="t">
            <a:spAutoFit/>
          </a:bodyPr>
          <a:lstStyle/>
          <a:p>
            <a:pPr marL="0" lvl="0" indent="0" algn="ctr">
              <a:lnSpc>
                <a:spcPts val="2774"/>
              </a:lnSpc>
              <a:spcBef>
                <a:spcPct val="0"/>
              </a:spcBef>
            </a:pPr>
            <a:r>
              <a:rPr lang="en-US" sz="2010" spc="197">
                <a:solidFill>
                  <a:srgbClr val="000000"/>
                </a:solidFill>
                <a:latin typeface="DM Sans"/>
              </a:rPr>
              <a:t>Identify opportunities to convert lower-value customers to high-value customers</a:t>
            </a:r>
          </a:p>
        </p:txBody>
      </p:sp>
      <p:sp>
        <p:nvSpPr>
          <p:cNvPr id="33" name="TextBox 32">
            <a:extLst>
              <a:ext uri="{FF2B5EF4-FFF2-40B4-BE49-F238E27FC236}">
                <a16:creationId xmlns:a16="http://schemas.microsoft.com/office/drawing/2014/main" id="{023FDB39-E171-FA4C-B6FF-C1762165AC6C}"/>
              </a:ext>
            </a:extLst>
          </p:cNvPr>
          <p:cNvSpPr txBox="1"/>
          <p:nvPr/>
        </p:nvSpPr>
        <p:spPr>
          <a:xfrm>
            <a:off x="2632374" y="2893463"/>
            <a:ext cx="1470274" cy="369332"/>
          </a:xfrm>
          <a:prstGeom prst="rect">
            <a:avLst/>
          </a:prstGeom>
          <a:noFill/>
        </p:spPr>
        <p:txBody>
          <a:bodyPr wrap="non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Objective 1</a:t>
            </a:r>
          </a:p>
        </p:txBody>
      </p:sp>
      <p:sp>
        <p:nvSpPr>
          <p:cNvPr id="34" name="TextBox 33">
            <a:extLst>
              <a:ext uri="{FF2B5EF4-FFF2-40B4-BE49-F238E27FC236}">
                <a16:creationId xmlns:a16="http://schemas.microsoft.com/office/drawing/2014/main" id="{9C08541E-F080-BC97-890E-B297C2D62850}"/>
              </a:ext>
            </a:extLst>
          </p:cNvPr>
          <p:cNvSpPr txBox="1"/>
          <p:nvPr/>
        </p:nvSpPr>
        <p:spPr>
          <a:xfrm>
            <a:off x="8389814" y="2840076"/>
            <a:ext cx="1470274" cy="369332"/>
          </a:xfrm>
          <a:prstGeom prst="rect">
            <a:avLst/>
          </a:prstGeom>
          <a:noFill/>
        </p:spPr>
        <p:txBody>
          <a:bodyPr wrap="non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Objective 2</a:t>
            </a:r>
          </a:p>
        </p:txBody>
      </p:sp>
      <p:sp>
        <p:nvSpPr>
          <p:cNvPr id="35" name="TextBox 34">
            <a:extLst>
              <a:ext uri="{FF2B5EF4-FFF2-40B4-BE49-F238E27FC236}">
                <a16:creationId xmlns:a16="http://schemas.microsoft.com/office/drawing/2014/main" id="{D7DBE71D-2E79-39EB-CBA8-D022DFC443CA}"/>
              </a:ext>
            </a:extLst>
          </p:cNvPr>
          <p:cNvSpPr txBox="1"/>
          <p:nvPr/>
        </p:nvSpPr>
        <p:spPr>
          <a:xfrm>
            <a:off x="14286073" y="2893463"/>
            <a:ext cx="1470274" cy="369332"/>
          </a:xfrm>
          <a:prstGeom prst="rect">
            <a:avLst/>
          </a:prstGeom>
          <a:noFill/>
        </p:spPr>
        <p:txBody>
          <a:bodyPr wrap="non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Objective 3</a:t>
            </a:r>
          </a:p>
        </p:txBody>
      </p:sp>
      <p:sp>
        <p:nvSpPr>
          <p:cNvPr id="36" name="TextBox 35">
            <a:extLst>
              <a:ext uri="{FF2B5EF4-FFF2-40B4-BE49-F238E27FC236}">
                <a16:creationId xmlns:a16="http://schemas.microsoft.com/office/drawing/2014/main" id="{971D0509-ACC3-0575-A8A9-0ECD02120BF3}"/>
              </a:ext>
            </a:extLst>
          </p:cNvPr>
          <p:cNvSpPr txBox="1"/>
          <p:nvPr/>
        </p:nvSpPr>
        <p:spPr>
          <a:xfrm>
            <a:off x="2770072" y="5275831"/>
            <a:ext cx="1470274" cy="369332"/>
          </a:xfrm>
          <a:prstGeom prst="rect">
            <a:avLst/>
          </a:prstGeom>
          <a:noFill/>
        </p:spPr>
        <p:txBody>
          <a:bodyPr wrap="non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Objective 4</a:t>
            </a:r>
          </a:p>
        </p:txBody>
      </p:sp>
      <p:sp>
        <p:nvSpPr>
          <p:cNvPr id="37" name="TextBox 36">
            <a:extLst>
              <a:ext uri="{FF2B5EF4-FFF2-40B4-BE49-F238E27FC236}">
                <a16:creationId xmlns:a16="http://schemas.microsoft.com/office/drawing/2014/main" id="{9633A9A4-1354-E284-8008-1EC18E90F9D3}"/>
              </a:ext>
            </a:extLst>
          </p:cNvPr>
          <p:cNvSpPr txBox="1"/>
          <p:nvPr/>
        </p:nvSpPr>
        <p:spPr>
          <a:xfrm>
            <a:off x="14360251" y="5289776"/>
            <a:ext cx="1470274" cy="369332"/>
          </a:xfrm>
          <a:prstGeom prst="rect">
            <a:avLst/>
          </a:prstGeom>
          <a:noFill/>
        </p:spPr>
        <p:txBody>
          <a:bodyPr wrap="non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Objective 5</a:t>
            </a:r>
          </a:p>
        </p:txBody>
      </p:sp>
      <p:sp>
        <p:nvSpPr>
          <p:cNvPr id="38" name="Rectangle 37">
            <a:extLst>
              <a:ext uri="{FF2B5EF4-FFF2-40B4-BE49-F238E27FC236}">
                <a16:creationId xmlns:a16="http://schemas.microsoft.com/office/drawing/2014/main" id="{95C163B0-8D56-3D31-92CA-8B0A350630B6}"/>
              </a:ext>
            </a:extLst>
          </p:cNvPr>
          <p:cNvSpPr/>
          <p:nvPr/>
        </p:nvSpPr>
        <p:spPr>
          <a:xfrm>
            <a:off x="-3155491" y="-73881"/>
            <a:ext cx="3124200" cy="1209913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7AF17DA-1E7B-9B64-0280-BA047CDA6D7F}"/>
              </a:ext>
            </a:extLst>
          </p:cNvPr>
          <p:cNvSpPr/>
          <p:nvPr/>
        </p:nvSpPr>
        <p:spPr>
          <a:xfrm>
            <a:off x="-457200" y="10287000"/>
            <a:ext cx="15594826" cy="4422832"/>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5C6DE"/>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39F8AD0-2D97-FC6A-CB16-29090FF85C21}"/>
              </a:ext>
            </a:extLst>
          </p:cNvPr>
          <p:cNvPicPr>
            <a:picLocks noChangeAspect="1"/>
          </p:cNvPicPr>
          <p:nvPr/>
        </p:nvPicPr>
        <p:blipFill rotWithShape="1">
          <a:blip r:embed="rId3">
            <a:extLst>
              <a:ext uri="{28A0092B-C50C-407E-A947-70E740481C1C}">
                <a14:useLocalDpi xmlns:a14="http://schemas.microsoft.com/office/drawing/2010/main"/>
              </a:ext>
            </a:extLst>
          </a:blip>
          <a:srcRect r="7481" b="13674"/>
          <a:stretch/>
        </p:blipFill>
        <p:spPr>
          <a:xfrm>
            <a:off x="9431157" y="1991047"/>
            <a:ext cx="8856844" cy="8295953"/>
          </a:xfrm>
          <a:prstGeom prst="rect">
            <a:avLst/>
          </a:prstGeom>
        </p:spPr>
      </p:pic>
      <p:sp>
        <p:nvSpPr>
          <p:cNvPr id="7" name="TextBox 7"/>
          <p:cNvSpPr txBox="1"/>
          <p:nvPr/>
        </p:nvSpPr>
        <p:spPr>
          <a:xfrm>
            <a:off x="10380465" y="2205887"/>
            <a:ext cx="10716025" cy="11025141"/>
          </a:xfrm>
          <a:prstGeom prst="rect">
            <a:avLst/>
          </a:prstGeom>
        </p:spPr>
        <p:txBody>
          <a:bodyPr lIns="50800" tIns="50800" rIns="50800" bIns="50800" rtlCol="0" anchor="ctr"/>
          <a:lstStyle/>
          <a:p>
            <a:pPr algn="ctr">
              <a:lnSpc>
                <a:spcPts val="2859"/>
              </a:lnSpc>
            </a:pPr>
            <a:endParaRPr/>
          </a:p>
        </p:txBody>
      </p:sp>
      <p:sp>
        <p:nvSpPr>
          <p:cNvPr id="8" name="Freeform 8"/>
          <p:cNvSpPr/>
          <p:nvPr/>
        </p:nvSpPr>
        <p:spPr>
          <a:xfrm>
            <a:off x="0" y="0"/>
            <a:ext cx="5386348" cy="6445005"/>
          </a:xfrm>
          <a:custGeom>
            <a:avLst/>
            <a:gdLst/>
            <a:ahLst/>
            <a:cxnLst/>
            <a:rect l="l" t="t" r="r" b="b"/>
            <a:pathLst>
              <a:path w="12110389" h="12426705">
                <a:moveTo>
                  <a:pt x="0" y="0"/>
                </a:moveTo>
                <a:lnTo>
                  <a:pt x="12110389" y="0"/>
                </a:lnTo>
                <a:lnTo>
                  <a:pt x="12110389" y="12426706"/>
                </a:lnTo>
                <a:lnTo>
                  <a:pt x="0" y="12426706"/>
                </a:lnTo>
                <a:lnTo>
                  <a:pt x="0" y="0"/>
                </a:lnTo>
                <a:close/>
              </a:path>
            </a:pathLst>
          </a:cu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l="-124835" t="-92809" r="-1" b="-3"/>
            </a:stretch>
          </a:blipFill>
        </p:spPr>
      </p:sp>
      <p:sp>
        <p:nvSpPr>
          <p:cNvPr id="9" name="Freeform 9"/>
          <p:cNvSpPr/>
          <p:nvPr/>
        </p:nvSpPr>
        <p:spPr>
          <a:xfrm rot="-3986589">
            <a:off x="5484578" y="6327530"/>
            <a:ext cx="7008350" cy="7387731"/>
          </a:xfrm>
          <a:custGeom>
            <a:avLst/>
            <a:gdLst/>
            <a:ahLst/>
            <a:cxnLst/>
            <a:rect l="l" t="t" r="r" b="b"/>
            <a:pathLst>
              <a:path w="9894000" h="10152425">
                <a:moveTo>
                  <a:pt x="0" y="0"/>
                </a:moveTo>
                <a:lnTo>
                  <a:pt x="9894000" y="0"/>
                </a:lnTo>
                <a:lnTo>
                  <a:pt x="9894000" y="10152425"/>
                </a:lnTo>
                <a:lnTo>
                  <a:pt x="0" y="10152425"/>
                </a:lnTo>
                <a:lnTo>
                  <a:pt x="0" y="0"/>
                </a:lnTo>
                <a:close/>
              </a:path>
            </a:pathLst>
          </a:cu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l="-41174" t="-1" b="-37422"/>
            </a:stretch>
          </a:blipFill>
        </p:spPr>
      </p:sp>
      <p:sp>
        <p:nvSpPr>
          <p:cNvPr id="10" name="TextBox 10"/>
          <p:cNvSpPr txBox="1"/>
          <p:nvPr/>
        </p:nvSpPr>
        <p:spPr>
          <a:xfrm>
            <a:off x="1982434" y="1478804"/>
            <a:ext cx="8941540" cy="2375350"/>
          </a:xfrm>
          <a:prstGeom prst="rect">
            <a:avLst/>
          </a:prstGeom>
        </p:spPr>
        <p:txBody>
          <a:bodyPr lIns="0" tIns="0" rIns="0" bIns="0" rtlCol="0" anchor="t">
            <a:spAutoFit/>
          </a:bodyPr>
          <a:lstStyle/>
          <a:p>
            <a:pPr>
              <a:lnSpc>
                <a:spcPts val="9556"/>
              </a:lnSpc>
            </a:pPr>
            <a:r>
              <a:rPr lang="en-US" sz="6924" spc="678" dirty="0">
                <a:solidFill>
                  <a:srgbClr val="FFFFFF"/>
                </a:solidFill>
                <a:latin typeface="Oswald Bold"/>
              </a:rPr>
              <a:t>DRIVING BUSINESS VALUE</a:t>
            </a:r>
          </a:p>
        </p:txBody>
      </p:sp>
      <p:sp>
        <p:nvSpPr>
          <p:cNvPr id="11" name="TextBox 11"/>
          <p:cNvSpPr txBox="1"/>
          <p:nvPr/>
        </p:nvSpPr>
        <p:spPr>
          <a:xfrm>
            <a:off x="1982434" y="4724630"/>
            <a:ext cx="6638384" cy="3010430"/>
          </a:xfrm>
          <a:prstGeom prst="rect">
            <a:avLst/>
          </a:prstGeom>
        </p:spPr>
        <p:txBody>
          <a:bodyPr lIns="0" tIns="0" rIns="0" bIns="0" rtlCol="0" anchor="t">
            <a:spAutoFit/>
          </a:bodyPr>
          <a:lstStyle/>
          <a:p>
            <a:pPr algn="l">
              <a:lnSpc>
                <a:spcPts val="3992"/>
              </a:lnSpc>
            </a:pPr>
            <a:r>
              <a:rPr lang="en-US" sz="2893" spc="283">
                <a:solidFill>
                  <a:srgbClr val="FFFFFF"/>
                </a:solidFill>
                <a:latin typeface="DM Sans Bold"/>
              </a:rPr>
              <a:t>Based on research conducted by Theta, for a typical firm, 20% of customers generate about 65% of revenue and tend to be the most profitable within the customer base.</a:t>
            </a:r>
          </a:p>
        </p:txBody>
      </p:sp>
      <p:sp>
        <p:nvSpPr>
          <p:cNvPr id="12" name="TextBox 12"/>
          <p:cNvSpPr txBox="1"/>
          <p:nvPr/>
        </p:nvSpPr>
        <p:spPr>
          <a:xfrm>
            <a:off x="10349972" y="3530304"/>
            <a:ext cx="7202160" cy="3275399"/>
          </a:xfrm>
          <a:prstGeom prst="rect">
            <a:avLst/>
          </a:prstGeom>
        </p:spPr>
        <p:txBody>
          <a:bodyPr lIns="0" tIns="0" rIns="0" bIns="0" rtlCol="0" anchor="t">
            <a:spAutoFit/>
          </a:bodyPr>
          <a:lstStyle/>
          <a:p>
            <a:pPr marL="0" lvl="0" indent="0" algn="ctr">
              <a:lnSpc>
                <a:spcPts val="26787"/>
              </a:lnSpc>
              <a:spcBef>
                <a:spcPct val="0"/>
              </a:spcBef>
            </a:pPr>
            <a:r>
              <a:rPr lang="en-US" sz="19411">
                <a:solidFill>
                  <a:srgbClr val="586368"/>
                </a:solidFill>
                <a:latin typeface="Oswald Bold"/>
              </a:rPr>
              <a:t>65%</a:t>
            </a:r>
          </a:p>
        </p:txBody>
      </p:sp>
      <p:grpSp>
        <p:nvGrpSpPr>
          <p:cNvPr id="13" name="Group 13"/>
          <p:cNvGrpSpPr/>
          <p:nvPr/>
        </p:nvGrpSpPr>
        <p:grpSpPr>
          <a:xfrm>
            <a:off x="11240034" y="6950607"/>
            <a:ext cx="5422036" cy="922409"/>
            <a:chOff x="0" y="0"/>
            <a:chExt cx="7229381" cy="1229879"/>
          </a:xfrm>
        </p:grpSpPr>
        <p:grpSp>
          <p:nvGrpSpPr>
            <p:cNvPr id="14" name="Group 14"/>
            <p:cNvGrpSpPr>
              <a:grpSpLocks noChangeAspect="1"/>
            </p:cNvGrpSpPr>
            <p:nvPr/>
          </p:nvGrpSpPr>
          <p:grpSpPr>
            <a:xfrm>
              <a:off x="0" y="0"/>
              <a:ext cx="7229381" cy="1229879"/>
              <a:chOff x="0" y="0"/>
              <a:chExt cx="13271500" cy="2257778"/>
            </a:xfrm>
          </p:grpSpPr>
          <p:sp>
            <p:nvSpPr>
              <p:cNvPr id="15" name="Freeform 15"/>
              <p:cNvSpPr/>
              <p:nvPr/>
            </p:nvSpPr>
            <p:spPr>
              <a:xfrm>
                <a:off x="12700" y="0"/>
                <a:ext cx="10579100" cy="2260600"/>
              </a:xfrm>
              <a:custGeom>
                <a:avLst/>
                <a:gdLst/>
                <a:ahLst/>
                <a:cxnLst/>
                <a:rect l="l" t="t" r="r" b="b"/>
                <a:pathLst>
                  <a:path w="10579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9956800" y="0"/>
                    </a:moveTo>
                    <a:cubicBezTo>
                      <a:pt x="9842500" y="0"/>
                      <a:pt x="9740900" y="88900"/>
                      <a:pt x="9740900" y="215900"/>
                    </a:cubicBezTo>
                    <a:lnTo>
                      <a:pt x="9740900" y="279400"/>
                    </a:lnTo>
                    <a:cubicBezTo>
                      <a:pt x="9740900" y="393700"/>
                      <a:pt x="9842500" y="495300"/>
                      <a:pt x="9956800" y="495300"/>
                    </a:cubicBezTo>
                    <a:cubicBezTo>
                      <a:pt x="10071100" y="495300"/>
                      <a:pt x="10172700" y="393700"/>
                      <a:pt x="10172700" y="279400"/>
                    </a:cubicBezTo>
                    <a:lnTo>
                      <a:pt x="10172700" y="215900"/>
                    </a:lnTo>
                    <a:cubicBezTo>
                      <a:pt x="10172700" y="88900"/>
                      <a:pt x="10071100" y="0"/>
                      <a:pt x="9956800" y="0"/>
                    </a:cubicBezTo>
                    <a:moveTo>
                      <a:pt x="9740900" y="965200"/>
                    </a:moveTo>
                    <a:cubicBezTo>
                      <a:pt x="9740900" y="965200"/>
                      <a:pt x="9728200" y="952500"/>
                      <a:pt x="9728200" y="965200"/>
                    </a:cubicBezTo>
                    <a:lnTo>
                      <a:pt x="9575800" y="1320800"/>
                    </a:lnTo>
                    <a:cubicBezTo>
                      <a:pt x="9550400" y="1371600"/>
                      <a:pt x="9499600" y="1409700"/>
                      <a:pt x="9436100" y="1409700"/>
                    </a:cubicBezTo>
                    <a:lnTo>
                      <a:pt x="9372600" y="1409700"/>
                    </a:lnTo>
                    <a:cubicBezTo>
                      <a:pt x="9359900" y="1409700"/>
                      <a:pt x="9347200" y="1409700"/>
                      <a:pt x="9347200" y="1397000"/>
                    </a:cubicBezTo>
                    <a:cubicBezTo>
                      <a:pt x="9334500" y="1384300"/>
                      <a:pt x="9334500" y="1371600"/>
                      <a:pt x="9347200" y="1358900"/>
                    </a:cubicBezTo>
                    <a:lnTo>
                      <a:pt x="9537700" y="914400"/>
                    </a:lnTo>
                    <a:lnTo>
                      <a:pt x="9601200" y="736600"/>
                    </a:lnTo>
                    <a:cubicBezTo>
                      <a:pt x="9652000" y="635000"/>
                      <a:pt x="9753600" y="558800"/>
                      <a:pt x="9867900" y="558800"/>
                    </a:cubicBezTo>
                    <a:lnTo>
                      <a:pt x="10045700" y="558800"/>
                    </a:lnTo>
                    <a:cubicBezTo>
                      <a:pt x="10160000" y="558800"/>
                      <a:pt x="10261600" y="635000"/>
                      <a:pt x="10312400" y="736600"/>
                    </a:cubicBezTo>
                    <a:lnTo>
                      <a:pt x="10375900" y="914400"/>
                    </a:lnTo>
                    <a:lnTo>
                      <a:pt x="10566400" y="1358900"/>
                    </a:lnTo>
                    <a:cubicBezTo>
                      <a:pt x="10579100" y="1371600"/>
                      <a:pt x="10579100" y="1384300"/>
                      <a:pt x="10566400" y="1397000"/>
                    </a:cubicBezTo>
                    <a:cubicBezTo>
                      <a:pt x="10566400" y="1409700"/>
                      <a:pt x="10553700" y="1409700"/>
                      <a:pt x="10541000" y="1409700"/>
                    </a:cubicBezTo>
                    <a:lnTo>
                      <a:pt x="10477500" y="1409700"/>
                    </a:lnTo>
                    <a:cubicBezTo>
                      <a:pt x="10414000" y="1409700"/>
                      <a:pt x="10363200" y="1371600"/>
                      <a:pt x="10337800" y="1320800"/>
                    </a:cubicBezTo>
                    <a:lnTo>
                      <a:pt x="10185400" y="965200"/>
                    </a:lnTo>
                    <a:cubicBezTo>
                      <a:pt x="10185400" y="952500"/>
                      <a:pt x="10172700" y="965200"/>
                      <a:pt x="10172700" y="965200"/>
                    </a:cubicBezTo>
                    <a:lnTo>
                      <a:pt x="10236200" y="1409700"/>
                    </a:lnTo>
                    <a:lnTo>
                      <a:pt x="10312400" y="2222500"/>
                    </a:lnTo>
                    <a:cubicBezTo>
                      <a:pt x="10312400" y="2235200"/>
                      <a:pt x="10299700" y="2235200"/>
                      <a:pt x="10299700" y="2247900"/>
                    </a:cubicBezTo>
                    <a:cubicBezTo>
                      <a:pt x="10287000" y="2247900"/>
                      <a:pt x="10287000" y="2260600"/>
                      <a:pt x="10274300" y="2260600"/>
                    </a:cubicBezTo>
                    <a:lnTo>
                      <a:pt x="10223500" y="2260600"/>
                    </a:lnTo>
                    <a:cubicBezTo>
                      <a:pt x="10147300" y="2260600"/>
                      <a:pt x="10083800" y="2209800"/>
                      <a:pt x="10083800" y="2133600"/>
                    </a:cubicBezTo>
                    <a:lnTo>
                      <a:pt x="9969500" y="1447800"/>
                    </a:lnTo>
                    <a:cubicBezTo>
                      <a:pt x="9956800" y="1447800"/>
                      <a:pt x="9956800" y="1447800"/>
                      <a:pt x="9944100" y="1447800"/>
                    </a:cubicBezTo>
                    <a:lnTo>
                      <a:pt x="9829800" y="2133600"/>
                    </a:lnTo>
                    <a:cubicBezTo>
                      <a:pt x="9829800" y="2209800"/>
                      <a:pt x="9766300" y="2260600"/>
                      <a:pt x="9690100" y="2260600"/>
                    </a:cubicBezTo>
                    <a:lnTo>
                      <a:pt x="9639300" y="2260600"/>
                    </a:lnTo>
                    <a:cubicBezTo>
                      <a:pt x="9626600" y="2260600"/>
                      <a:pt x="9626600" y="2247900"/>
                      <a:pt x="9613900" y="2247900"/>
                    </a:cubicBezTo>
                    <a:cubicBezTo>
                      <a:pt x="9613900" y="2235200"/>
                      <a:pt x="9601200" y="2235200"/>
                      <a:pt x="9601200" y="2222500"/>
                    </a:cubicBezTo>
                    <a:lnTo>
                      <a:pt x="9677400" y="1409700"/>
                    </a:lnTo>
                    <a:lnTo>
                      <a:pt x="9740900" y="965200"/>
                    </a:lnTo>
                  </a:path>
                </a:pathLst>
              </a:custGeom>
              <a:solidFill>
                <a:srgbClr val="000000"/>
              </a:solidFill>
            </p:spPr>
          </p:sp>
          <p:sp>
            <p:nvSpPr>
              <p:cNvPr id="16" name="Freeform 16"/>
              <p:cNvSpPr/>
              <p:nvPr/>
            </p:nvSpPr>
            <p:spPr>
              <a:xfrm>
                <a:off x="10680700" y="0"/>
                <a:ext cx="2578100" cy="2260600"/>
              </a:xfrm>
              <a:custGeom>
                <a:avLst/>
                <a:gdLst/>
                <a:ahLst/>
                <a:cxnLst/>
                <a:rect l="l" t="t" r="r" b="b"/>
                <a:pathLst>
                  <a:path w="2578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path>
                </a:pathLst>
              </a:custGeom>
              <a:solidFill>
                <a:srgbClr val="55C6DE"/>
              </a:solidFill>
            </p:spPr>
          </p:sp>
        </p:grpSp>
      </p:grpSp>
      <p:sp>
        <p:nvSpPr>
          <p:cNvPr id="18" name="Rectangle 17">
            <a:extLst>
              <a:ext uri="{FF2B5EF4-FFF2-40B4-BE49-F238E27FC236}">
                <a16:creationId xmlns:a16="http://schemas.microsoft.com/office/drawing/2014/main" id="{8DF5C16A-CB1B-AD81-16ED-0A6305A12D84}"/>
              </a:ext>
            </a:extLst>
          </p:cNvPr>
          <p:cNvSpPr/>
          <p:nvPr/>
        </p:nvSpPr>
        <p:spPr>
          <a:xfrm>
            <a:off x="2693174" y="10287000"/>
            <a:ext cx="15594826" cy="4422832"/>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Lst>
          </a:blip>
          <a:srcRect t="21875" b="21875"/>
          <a:stretch>
            <a:fillRect/>
          </a:stretch>
        </p:blipFill>
        <p:spPr>
          <a:xfrm flipH="1" flipV="1">
            <a:off x="0" y="0"/>
            <a:ext cx="18288000" cy="10287000"/>
          </a:xfrm>
          <a:prstGeom prst="rect">
            <a:avLst/>
          </a:prstGeom>
        </p:spPr>
      </p:pic>
      <p:sp>
        <p:nvSpPr>
          <p:cNvPr id="3" name="TextBox 3"/>
          <p:cNvSpPr txBox="1"/>
          <p:nvPr/>
        </p:nvSpPr>
        <p:spPr>
          <a:xfrm>
            <a:off x="3367511" y="1277407"/>
            <a:ext cx="11552977" cy="1166783"/>
          </a:xfrm>
          <a:prstGeom prst="rect">
            <a:avLst/>
          </a:prstGeom>
        </p:spPr>
        <p:txBody>
          <a:bodyPr lIns="0" tIns="0" rIns="0" bIns="0" rtlCol="0" anchor="t">
            <a:spAutoFit/>
          </a:bodyPr>
          <a:lstStyle/>
          <a:p>
            <a:pPr algn="ctr">
              <a:lnSpc>
                <a:spcPts val="9587"/>
              </a:lnSpc>
            </a:pPr>
            <a:r>
              <a:rPr lang="en-US" sz="6947" spc="368">
                <a:solidFill>
                  <a:srgbClr val="586368"/>
                </a:solidFill>
                <a:latin typeface="Oswald Bold"/>
              </a:rPr>
              <a:t>REQUIREMENTS</a:t>
            </a:r>
          </a:p>
        </p:txBody>
      </p:sp>
      <p:sp>
        <p:nvSpPr>
          <p:cNvPr id="4" name="Freeform 4"/>
          <p:cNvSpPr/>
          <p:nvPr/>
        </p:nvSpPr>
        <p:spPr>
          <a:xfrm>
            <a:off x="14479723" y="0"/>
            <a:ext cx="3808278" cy="298174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t="-162112" r="-100000" b="1"/>
            </a:stretch>
          </a:blipFill>
        </p:spPr>
      </p:sp>
      <p:sp>
        <p:nvSpPr>
          <p:cNvPr id="5" name="Freeform 5"/>
          <p:cNvSpPr/>
          <p:nvPr/>
        </p:nvSpPr>
        <p:spPr>
          <a:xfrm rot="-4176364">
            <a:off x="-81716" y="6534957"/>
            <a:ext cx="3596425" cy="5014116"/>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l="-111784" t="-55870" r="3"/>
            </a:stretch>
          </a:blipFill>
        </p:spPr>
      </p:sp>
      <p:sp>
        <p:nvSpPr>
          <p:cNvPr id="6" name="TextBox 6"/>
          <p:cNvSpPr txBox="1"/>
          <p:nvPr/>
        </p:nvSpPr>
        <p:spPr>
          <a:xfrm>
            <a:off x="2368447" y="3845259"/>
            <a:ext cx="13551106" cy="4292721"/>
          </a:xfrm>
          <a:prstGeom prst="rect">
            <a:avLst/>
          </a:prstGeom>
        </p:spPr>
        <p:txBody>
          <a:bodyPr lIns="0" tIns="0" rIns="0" bIns="0" rtlCol="0" anchor="t">
            <a:spAutoFit/>
          </a:bodyPr>
          <a:lstStyle/>
          <a:p>
            <a:pPr marL="625699" lvl="1" indent="-312850">
              <a:lnSpc>
                <a:spcPts val="4926"/>
              </a:lnSpc>
              <a:buFont typeface="Arial"/>
              <a:buChar char="•"/>
            </a:pPr>
            <a:r>
              <a:rPr lang="en-US" sz="2898" spc="49">
                <a:solidFill>
                  <a:srgbClr val="499AAC"/>
                </a:solidFill>
                <a:latin typeface="Open Sans Bold"/>
              </a:rPr>
              <a:t>Project team</a:t>
            </a:r>
            <a:r>
              <a:rPr lang="en-US" sz="2898" spc="49">
                <a:solidFill>
                  <a:srgbClr val="499AAC"/>
                </a:solidFill>
                <a:latin typeface="Open Sans"/>
              </a:rPr>
              <a:t>,</a:t>
            </a:r>
            <a:r>
              <a:rPr lang="en-US" sz="2898" spc="49">
                <a:solidFill>
                  <a:srgbClr val="000000"/>
                </a:solidFill>
                <a:latin typeface="Open Sans"/>
              </a:rPr>
              <a:t> including representatives from data science/analytics, marketing and finance, and designated project leads</a:t>
            </a:r>
          </a:p>
          <a:p>
            <a:pPr marL="625699" lvl="1" indent="-312850">
              <a:lnSpc>
                <a:spcPts val="4926"/>
              </a:lnSpc>
              <a:buFont typeface="Arial"/>
              <a:buChar char="•"/>
            </a:pPr>
            <a:r>
              <a:rPr lang="en-US" sz="2898" spc="49">
                <a:solidFill>
                  <a:srgbClr val="000000"/>
                </a:solidFill>
                <a:latin typeface="Open Sans"/>
              </a:rPr>
              <a:t>Internal </a:t>
            </a:r>
            <a:r>
              <a:rPr lang="en-US" sz="2898" spc="49">
                <a:solidFill>
                  <a:srgbClr val="499AAC"/>
                </a:solidFill>
                <a:latin typeface="Open Sans Bold"/>
              </a:rPr>
              <a:t>data collection resources</a:t>
            </a:r>
          </a:p>
          <a:p>
            <a:pPr marL="625699" lvl="1" indent="-312850">
              <a:lnSpc>
                <a:spcPts val="4926"/>
              </a:lnSpc>
              <a:buFont typeface="Arial"/>
              <a:buChar char="•"/>
            </a:pPr>
            <a:r>
              <a:rPr lang="en-US" sz="2898" spc="49">
                <a:solidFill>
                  <a:srgbClr val="000000"/>
                </a:solidFill>
                <a:latin typeface="Open Sans"/>
              </a:rPr>
              <a:t>Internal </a:t>
            </a:r>
            <a:r>
              <a:rPr lang="en-US" sz="2898" spc="49">
                <a:solidFill>
                  <a:srgbClr val="499AAC"/>
                </a:solidFill>
                <a:latin typeface="Open Sans Bold"/>
              </a:rPr>
              <a:t>data science team or third-party predictive customer analytics company</a:t>
            </a:r>
            <a:r>
              <a:rPr lang="en-US" sz="2898" spc="49">
                <a:solidFill>
                  <a:srgbClr val="000000"/>
                </a:solidFill>
                <a:latin typeface="Open Sans"/>
              </a:rPr>
              <a:t> to conduct CLV analysis and generate insights</a:t>
            </a:r>
          </a:p>
          <a:p>
            <a:pPr marL="625699" lvl="1" indent="-312850" algn="l">
              <a:lnSpc>
                <a:spcPts val="4926"/>
              </a:lnSpc>
              <a:buFont typeface="Arial"/>
              <a:buChar char="•"/>
            </a:pPr>
            <a:r>
              <a:rPr lang="en-US" sz="2898" spc="49">
                <a:solidFill>
                  <a:srgbClr val="499AAC"/>
                </a:solidFill>
                <a:latin typeface="Open Sans Bold"/>
              </a:rPr>
              <a:t>Software for creating/running models</a:t>
            </a:r>
            <a:r>
              <a:rPr lang="en-US" sz="2898" spc="49">
                <a:solidFill>
                  <a:srgbClr val="000000"/>
                </a:solidFill>
                <a:latin typeface="Open Sans"/>
              </a:rPr>
              <a:t> and conducting analysis (if conducted in-house)</a:t>
            </a:r>
          </a:p>
        </p:txBody>
      </p:sp>
      <p:sp>
        <p:nvSpPr>
          <p:cNvPr id="7" name="TextBox 7"/>
          <p:cNvSpPr txBox="1"/>
          <p:nvPr/>
        </p:nvSpPr>
        <p:spPr>
          <a:xfrm>
            <a:off x="4337186" y="2628687"/>
            <a:ext cx="9613627" cy="353060"/>
          </a:xfrm>
          <a:prstGeom prst="rect">
            <a:avLst/>
          </a:prstGeom>
        </p:spPr>
        <p:txBody>
          <a:bodyPr lIns="0" tIns="0" rIns="0" bIns="0" rtlCol="0" anchor="t">
            <a:spAutoFit/>
          </a:bodyPr>
          <a:lstStyle/>
          <a:p>
            <a:pPr algn="ctr">
              <a:lnSpc>
                <a:spcPts val="2859"/>
              </a:lnSpc>
              <a:spcBef>
                <a:spcPct val="0"/>
              </a:spcBef>
            </a:pPr>
            <a:r>
              <a:rPr lang="en-US" sz="2199">
                <a:solidFill>
                  <a:srgbClr val="000000"/>
                </a:solidFill>
                <a:latin typeface="Open Sauce"/>
              </a:rPr>
              <a:t>[Examples. Refer to Planning Guide in Addendum for more information.]</a:t>
            </a:r>
          </a:p>
        </p:txBody>
      </p:sp>
      <p:sp>
        <p:nvSpPr>
          <p:cNvPr id="8" name="Rectangle 7">
            <a:extLst>
              <a:ext uri="{FF2B5EF4-FFF2-40B4-BE49-F238E27FC236}">
                <a16:creationId xmlns:a16="http://schemas.microsoft.com/office/drawing/2014/main" id="{96B8B7DB-5B01-53A4-D6E0-7353B64C7290}"/>
              </a:ext>
            </a:extLst>
          </p:cNvPr>
          <p:cNvSpPr/>
          <p:nvPr/>
        </p:nvSpPr>
        <p:spPr>
          <a:xfrm>
            <a:off x="-457200" y="10287000"/>
            <a:ext cx="15594826" cy="4422832"/>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09CF79-6355-1894-BC15-4AB7335C5F2D}"/>
              </a:ext>
            </a:extLst>
          </p:cNvPr>
          <p:cNvSpPr/>
          <p:nvPr/>
        </p:nvSpPr>
        <p:spPr>
          <a:xfrm>
            <a:off x="-3124201" y="0"/>
            <a:ext cx="3124200" cy="1209913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Lst>
          </a:blip>
          <a:srcRect t="21875" b="21875"/>
          <a:stretch>
            <a:fillRect/>
          </a:stretch>
        </p:blipFill>
        <p:spPr>
          <a:xfrm flipH="1" flipV="1">
            <a:off x="0" y="0"/>
            <a:ext cx="18288000" cy="10287000"/>
          </a:xfrm>
          <a:prstGeom prst="rect">
            <a:avLst/>
          </a:prstGeom>
        </p:spPr>
      </p:pic>
      <p:sp>
        <p:nvSpPr>
          <p:cNvPr id="3" name="TextBox 3"/>
          <p:cNvSpPr txBox="1"/>
          <p:nvPr/>
        </p:nvSpPr>
        <p:spPr>
          <a:xfrm>
            <a:off x="3367511" y="1277407"/>
            <a:ext cx="11552977" cy="1166783"/>
          </a:xfrm>
          <a:prstGeom prst="rect">
            <a:avLst/>
          </a:prstGeom>
        </p:spPr>
        <p:txBody>
          <a:bodyPr lIns="0" tIns="0" rIns="0" bIns="0" rtlCol="0" anchor="t">
            <a:spAutoFit/>
          </a:bodyPr>
          <a:lstStyle/>
          <a:p>
            <a:pPr algn="ctr">
              <a:lnSpc>
                <a:spcPts val="9587"/>
              </a:lnSpc>
            </a:pPr>
            <a:r>
              <a:rPr lang="en-US" sz="6947" spc="368">
                <a:solidFill>
                  <a:srgbClr val="586368"/>
                </a:solidFill>
                <a:latin typeface="Oswald Bold"/>
              </a:rPr>
              <a:t>PROJECT TEAM TO-DOS </a:t>
            </a:r>
          </a:p>
        </p:txBody>
      </p:sp>
      <p:sp>
        <p:nvSpPr>
          <p:cNvPr id="6" name="TextBox 6"/>
          <p:cNvSpPr txBox="1"/>
          <p:nvPr/>
        </p:nvSpPr>
        <p:spPr>
          <a:xfrm>
            <a:off x="2820822" y="3497908"/>
            <a:ext cx="12646357" cy="4911846"/>
          </a:xfrm>
          <a:prstGeom prst="rect">
            <a:avLst/>
          </a:prstGeom>
        </p:spPr>
        <p:txBody>
          <a:bodyPr lIns="0" tIns="0" rIns="0" bIns="0" rtlCol="0" anchor="t">
            <a:spAutoFit/>
          </a:bodyPr>
          <a:lstStyle/>
          <a:p>
            <a:pPr marL="625699" lvl="1" indent="-312850">
              <a:lnSpc>
                <a:spcPts val="4926"/>
              </a:lnSpc>
              <a:buFont typeface="Arial"/>
              <a:buChar char="•"/>
            </a:pPr>
            <a:r>
              <a:rPr lang="en-US" sz="2898" spc="49">
                <a:solidFill>
                  <a:srgbClr val="000000"/>
                </a:solidFill>
                <a:latin typeface="Open Sans"/>
              </a:rPr>
              <a:t>Define use cases, expectations and KPIs</a:t>
            </a:r>
          </a:p>
          <a:p>
            <a:pPr marL="625699" lvl="1" indent="-312850">
              <a:lnSpc>
                <a:spcPts val="4926"/>
              </a:lnSpc>
              <a:buFont typeface="Arial"/>
              <a:buChar char="•"/>
            </a:pPr>
            <a:r>
              <a:rPr lang="en-US" sz="2898" spc="49">
                <a:solidFill>
                  <a:srgbClr val="000000"/>
                </a:solidFill>
                <a:latin typeface="Open Sans"/>
              </a:rPr>
              <a:t>Determine internal and external needs, resources and capabilities</a:t>
            </a:r>
          </a:p>
          <a:p>
            <a:pPr marL="625699" lvl="1" indent="-312850">
              <a:lnSpc>
                <a:spcPts val="4926"/>
              </a:lnSpc>
              <a:buFont typeface="Arial"/>
              <a:buChar char="•"/>
            </a:pPr>
            <a:r>
              <a:rPr lang="en-US" sz="2898" spc="49">
                <a:solidFill>
                  <a:srgbClr val="000000"/>
                </a:solidFill>
                <a:latin typeface="Open Sans"/>
              </a:rPr>
              <a:t>Choose internal or external team to handle analysis</a:t>
            </a:r>
          </a:p>
          <a:p>
            <a:pPr marL="625699" lvl="1" indent="-312850">
              <a:lnSpc>
                <a:spcPts val="4926"/>
              </a:lnSpc>
              <a:buFont typeface="Arial"/>
              <a:buChar char="•"/>
            </a:pPr>
            <a:r>
              <a:rPr lang="en-US" sz="2898" spc="49">
                <a:solidFill>
                  <a:srgbClr val="000000"/>
                </a:solidFill>
                <a:latin typeface="Open Sans"/>
              </a:rPr>
              <a:t>Set preliminary budget and timeline</a:t>
            </a:r>
          </a:p>
          <a:p>
            <a:pPr marL="625699" lvl="1" indent="-312850">
              <a:lnSpc>
                <a:spcPts val="4926"/>
              </a:lnSpc>
              <a:buFont typeface="Arial"/>
              <a:buChar char="•"/>
            </a:pPr>
            <a:r>
              <a:rPr lang="en-US" sz="2898" spc="49">
                <a:solidFill>
                  <a:srgbClr val="000000"/>
                </a:solidFill>
                <a:latin typeface="Open Sans"/>
              </a:rPr>
              <a:t>Review and approve CLV methodology</a:t>
            </a:r>
          </a:p>
          <a:p>
            <a:pPr marL="625699" lvl="1" indent="-312850">
              <a:lnSpc>
                <a:spcPts val="4926"/>
              </a:lnSpc>
              <a:buFont typeface="Arial"/>
              <a:buChar char="•"/>
            </a:pPr>
            <a:r>
              <a:rPr lang="en-US" sz="2898" spc="49">
                <a:solidFill>
                  <a:srgbClr val="000000"/>
                </a:solidFill>
                <a:latin typeface="Open Sans"/>
              </a:rPr>
              <a:t>Oversee data collection</a:t>
            </a:r>
          </a:p>
          <a:p>
            <a:pPr marL="625699" lvl="1" indent="-312850">
              <a:lnSpc>
                <a:spcPts val="4926"/>
              </a:lnSpc>
              <a:buFont typeface="Arial"/>
              <a:buChar char="•"/>
            </a:pPr>
            <a:r>
              <a:rPr lang="en-US" sz="2898" spc="49">
                <a:solidFill>
                  <a:srgbClr val="000000"/>
                </a:solidFill>
                <a:latin typeface="Open Sans"/>
              </a:rPr>
              <a:t>Serve as point of contact for the team handling analysis</a:t>
            </a:r>
          </a:p>
          <a:p>
            <a:pPr marL="625699" lvl="1" indent="-312850" algn="l">
              <a:lnSpc>
                <a:spcPts val="4926"/>
              </a:lnSpc>
              <a:buFont typeface="Arial"/>
              <a:buChar char="•"/>
            </a:pPr>
            <a:r>
              <a:rPr lang="en-US" sz="2898" spc="49">
                <a:solidFill>
                  <a:srgbClr val="000000"/>
                </a:solidFill>
                <a:latin typeface="Open Sans"/>
              </a:rPr>
              <a:t>Create final report</a:t>
            </a:r>
          </a:p>
        </p:txBody>
      </p:sp>
      <p:sp>
        <p:nvSpPr>
          <p:cNvPr id="7" name="TextBox 7"/>
          <p:cNvSpPr txBox="1"/>
          <p:nvPr/>
        </p:nvSpPr>
        <p:spPr>
          <a:xfrm>
            <a:off x="5867400" y="2698354"/>
            <a:ext cx="6553200" cy="353060"/>
          </a:xfrm>
          <a:prstGeom prst="rect">
            <a:avLst/>
          </a:prstGeom>
        </p:spPr>
        <p:txBody>
          <a:bodyPr wrap="square" lIns="0" tIns="0" rIns="0" bIns="0" rtlCol="0" anchor="t">
            <a:spAutoFit/>
          </a:bodyPr>
          <a:lstStyle/>
          <a:p>
            <a:pPr algn="ctr">
              <a:lnSpc>
                <a:spcPts val="2859"/>
              </a:lnSpc>
              <a:spcBef>
                <a:spcPct val="0"/>
              </a:spcBef>
            </a:pPr>
            <a:r>
              <a:rPr lang="en-US" sz="2199" dirty="0">
                <a:solidFill>
                  <a:srgbClr val="000000"/>
                </a:solidFill>
                <a:latin typeface="Open Sauce"/>
              </a:rPr>
              <a:t>[Revise, add or delete as appropriate]</a:t>
            </a:r>
          </a:p>
        </p:txBody>
      </p:sp>
      <p:sp>
        <p:nvSpPr>
          <p:cNvPr id="8" name="Freeform 4">
            <a:extLst>
              <a:ext uri="{FF2B5EF4-FFF2-40B4-BE49-F238E27FC236}">
                <a16:creationId xmlns:a16="http://schemas.microsoft.com/office/drawing/2014/main" id="{4D4210D0-42CE-0205-2D59-B2F471F4731E}"/>
              </a:ext>
            </a:extLst>
          </p:cNvPr>
          <p:cNvSpPr/>
          <p:nvPr/>
        </p:nvSpPr>
        <p:spPr>
          <a:xfrm>
            <a:off x="14479723" y="0"/>
            <a:ext cx="3808278" cy="298174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t="-162112" r="-100000" b="1"/>
            </a:stretch>
          </a:blipFill>
        </p:spPr>
      </p:sp>
      <p:sp>
        <p:nvSpPr>
          <p:cNvPr id="9" name="Freeform 5">
            <a:extLst>
              <a:ext uri="{FF2B5EF4-FFF2-40B4-BE49-F238E27FC236}">
                <a16:creationId xmlns:a16="http://schemas.microsoft.com/office/drawing/2014/main" id="{FD304C65-3063-8F7B-C111-41B502F1F4EE}"/>
              </a:ext>
            </a:extLst>
          </p:cNvPr>
          <p:cNvSpPr/>
          <p:nvPr/>
        </p:nvSpPr>
        <p:spPr>
          <a:xfrm rot="-4176364">
            <a:off x="-81716" y="6534957"/>
            <a:ext cx="3596425" cy="5014116"/>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l="-111784" t="-55870" r="3"/>
            </a:stretch>
          </a:blipFill>
        </p:spPr>
      </p:sp>
      <p:sp>
        <p:nvSpPr>
          <p:cNvPr id="10" name="Rectangle 9">
            <a:extLst>
              <a:ext uri="{FF2B5EF4-FFF2-40B4-BE49-F238E27FC236}">
                <a16:creationId xmlns:a16="http://schemas.microsoft.com/office/drawing/2014/main" id="{B5C0672F-5D3D-A6B3-F455-8CB5CB24861B}"/>
              </a:ext>
            </a:extLst>
          </p:cNvPr>
          <p:cNvSpPr/>
          <p:nvPr/>
        </p:nvSpPr>
        <p:spPr>
          <a:xfrm>
            <a:off x="-457200" y="10287000"/>
            <a:ext cx="15594826" cy="4422832"/>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9715AD-8B8F-3CE5-AFA3-D77F02D6442C}"/>
              </a:ext>
            </a:extLst>
          </p:cNvPr>
          <p:cNvSpPr/>
          <p:nvPr/>
        </p:nvSpPr>
        <p:spPr>
          <a:xfrm>
            <a:off x="-3124201" y="0"/>
            <a:ext cx="3124200" cy="1209913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Lst>
          </a:blip>
          <a:srcRect t="21875" b="21875"/>
          <a:stretch>
            <a:fillRect/>
          </a:stretch>
        </p:blipFill>
        <p:spPr>
          <a:xfrm flipH="1" flipV="1">
            <a:off x="0" y="2381"/>
            <a:ext cx="18288000" cy="10287000"/>
          </a:xfrm>
          <a:prstGeom prst="rect">
            <a:avLst/>
          </a:prstGeom>
        </p:spPr>
      </p:pic>
      <p:sp>
        <p:nvSpPr>
          <p:cNvPr id="4" name="TextBox 4"/>
          <p:cNvSpPr txBox="1"/>
          <p:nvPr/>
        </p:nvSpPr>
        <p:spPr>
          <a:xfrm>
            <a:off x="953333" y="914400"/>
            <a:ext cx="16381335" cy="1165502"/>
          </a:xfrm>
          <a:prstGeom prst="rect">
            <a:avLst/>
          </a:prstGeom>
        </p:spPr>
        <p:txBody>
          <a:bodyPr lIns="0" tIns="0" rIns="0" bIns="0" rtlCol="0" anchor="t">
            <a:spAutoFit/>
          </a:bodyPr>
          <a:lstStyle/>
          <a:p>
            <a:pPr marL="0" lvl="0" indent="0" algn="ctr">
              <a:lnSpc>
                <a:spcPts val="9566"/>
              </a:lnSpc>
              <a:spcBef>
                <a:spcPct val="0"/>
              </a:spcBef>
            </a:pPr>
            <a:r>
              <a:rPr lang="en-US" sz="6932" spc="679">
                <a:solidFill>
                  <a:srgbClr val="586368"/>
                </a:solidFill>
                <a:latin typeface="Oswald Bold"/>
              </a:rPr>
              <a:t>CLV PROCESS OVERVIEW </a:t>
            </a:r>
          </a:p>
        </p:txBody>
      </p:sp>
      <p:sp>
        <p:nvSpPr>
          <p:cNvPr id="6" name="TextBox 6"/>
          <p:cNvSpPr txBox="1"/>
          <p:nvPr/>
        </p:nvSpPr>
        <p:spPr>
          <a:xfrm>
            <a:off x="3587614" y="2237595"/>
            <a:ext cx="11112773" cy="335042"/>
          </a:xfrm>
          <a:prstGeom prst="rect">
            <a:avLst/>
          </a:prstGeom>
        </p:spPr>
        <p:txBody>
          <a:bodyPr lIns="0" tIns="0" rIns="0" bIns="0" rtlCol="0" anchor="t">
            <a:spAutoFit/>
          </a:bodyPr>
          <a:lstStyle/>
          <a:p>
            <a:pPr algn="ctr">
              <a:lnSpc>
                <a:spcPts val="2774"/>
              </a:lnSpc>
              <a:spcBef>
                <a:spcPct val="0"/>
              </a:spcBef>
            </a:pPr>
            <a:r>
              <a:rPr lang="en-US" sz="2010" spc="197">
                <a:solidFill>
                  <a:srgbClr val="586368"/>
                </a:solidFill>
                <a:latin typeface="DM Sans"/>
              </a:rPr>
              <a:t>[This is Theta’s recommended process. Other processes may be used as well.]</a:t>
            </a:r>
          </a:p>
        </p:txBody>
      </p:sp>
      <p:grpSp>
        <p:nvGrpSpPr>
          <p:cNvPr id="7" name="Group 7"/>
          <p:cNvGrpSpPr/>
          <p:nvPr/>
        </p:nvGrpSpPr>
        <p:grpSpPr>
          <a:xfrm>
            <a:off x="4733711" y="3096512"/>
            <a:ext cx="1930060" cy="2384999"/>
            <a:chOff x="0" y="0"/>
            <a:chExt cx="2573413" cy="3179999"/>
          </a:xfrm>
        </p:grpSpPr>
        <p:grpSp>
          <p:nvGrpSpPr>
            <p:cNvPr id="8" name="Group 8"/>
            <p:cNvGrpSpPr/>
            <p:nvPr/>
          </p:nvGrpSpPr>
          <p:grpSpPr>
            <a:xfrm>
              <a:off x="0" y="0"/>
              <a:ext cx="2573413" cy="2573413"/>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7A8E0"/>
              </a:solidFill>
            </p:spPr>
          </p:sp>
          <p:sp>
            <p:nvSpPr>
              <p:cNvPr id="10" name="TextBox 10"/>
              <p:cNvSpPr txBox="1"/>
              <p:nvPr/>
            </p:nvSpPr>
            <p:spPr>
              <a:xfrm>
                <a:off x="76200" y="95250"/>
                <a:ext cx="660400" cy="641350"/>
              </a:xfrm>
              <a:prstGeom prst="rect">
                <a:avLst/>
              </a:prstGeom>
            </p:spPr>
            <p:txBody>
              <a:bodyPr lIns="50800" tIns="50800" rIns="50800" bIns="50800" rtlCol="0" anchor="ctr"/>
              <a:lstStyle/>
              <a:p>
                <a:pPr algn="ctr">
                  <a:lnSpc>
                    <a:spcPts val="1209"/>
                  </a:lnSpc>
                </a:pPr>
                <a:endParaRPr/>
              </a:p>
            </p:txBody>
          </p:sp>
        </p:grpSp>
        <p:sp>
          <p:nvSpPr>
            <p:cNvPr id="11" name="Freeform 11"/>
            <p:cNvSpPr/>
            <p:nvPr/>
          </p:nvSpPr>
          <p:spPr>
            <a:xfrm>
              <a:off x="636355" y="585458"/>
              <a:ext cx="1300703" cy="1402497"/>
            </a:xfrm>
            <a:custGeom>
              <a:avLst/>
              <a:gdLst/>
              <a:ahLst/>
              <a:cxnLst/>
              <a:rect l="l" t="t" r="r" b="b"/>
              <a:pathLst>
                <a:path w="1300703" h="1402497">
                  <a:moveTo>
                    <a:pt x="0" y="0"/>
                  </a:moveTo>
                  <a:lnTo>
                    <a:pt x="1300703" y="0"/>
                  </a:lnTo>
                  <a:lnTo>
                    <a:pt x="1300703" y="1402497"/>
                  </a:lnTo>
                  <a:lnTo>
                    <a:pt x="0" y="1402497"/>
                  </a:lnTo>
                  <a:lnTo>
                    <a:pt x="0" y="0"/>
                  </a:lnTo>
                  <a:close/>
                </a:path>
              </a:pathLst>
            </a:custGeom>
            <a:blipFill>
              <a:blip r:embed="rId3"/>
              <a:stretch>
                <a:fillRect/>
              </a:stretch>
            </a:blipFill>
          </p:spPr>
        </p:sp>
        <p:sp>
          <p:nvSpPr>
            <p:cNvPr id="12" name="TextBox 12"/>
            <p:cNvSpPr txBox="1"/>
            <p:nvPr/>
          </p:nvSpPr>
          <p:spPr>
            <a:xfrm>
              <a:off x="131373" y="2837203"/>
              <a:ext cx="2310668" cy="342797"/>
            </a:xfrm>
            <a:prstGeom prst="rect">
              <a:avLst/>
            </a:prstGeom>
          </p:spPr>
          <p:txBody>
            <a:bodyPr lIns="0" tIns="0" rIns="0" bIns="0" rtlCol="0" anchor="t">
              <a:spAutoFit/>
            </a:bodyPr>
            <a:lstStyle/>
            <a:p>
              <a:pPr algn="ctr">
                <a:lnSpc>
                  <a:spcPts val="1874"/>
                </a:lnSpc>
              </a:pPr>
              <a:r>
                <a:rPr lang="en-US" sz="1874">
                  <a:solidFill>
                    <a:srgbClr val="586368"/>
                  </a:solidFill>
                  <a:latin typeface="Open Sans Bold"/>
                </a:rPr>
                <a:t>Prepare Data</a:t>
              </a:r>
            </a:p>
          </p:txBody>
        </p:sp>
        <p:grpSp>
          <p:nvGrpSpPr>
            <p:cNvPr id="13" name="Group 13"/>
            <p:cNvGrpSpPr/>
            <p:nvPr/>
          </p:nvGrpSpPr>
          <p:grpSpPr>
            <a:xfrm>
              <a:off x="0" y="0"/>
              <a:ext cx="794954" cy="79495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A8C7A"/>
              </a:solidFill>
            </p:spPr>
          </p:sp>
          <p:sp>
            <p:nvSpPr>
              <p:cNvPr id="15" name="TextBox 15"/>
              <p:cNvSpPr txBox="1"/>
              <p:nvPr/>
            </p:nvSpPr>
            <p:spPr>
              <a:xfrm>
                <a:off x="76200" y="95250"/>
                <a:ext cx="660400" cy="641350"/>
              </a:xfrm>
              <a:prstGeom prst="rect">
                <a:avLst/>
              </a:prstGeom>
            </p:spPr>
            <p:txBody>
              <a:bodyPr lIns="50800" tIns="50800" rIns="50800" bIns="50800" rtlCol="0" anchor="ctr"/>
              <a:lstStyle/>
              <a:p>
                <a:pPr algn="ctr">
                  <a:lnSpc>
                    <a:spcPts val="1209"/>
                  </a:lnSpc>
                </a:pPr>
                <a:r>
                  <a:rPr lang="en-US" sz="1209">
                    <a:solidFill>
                      <a:srgbClr val="FFFFFF"/>
                    </a:solidFill>
                    <a:latin typeface="Open Sans Bold"/>
                  </a:rPr>
                  <a:t>1</a:t>
                </a:r>
              </a:p>
            </p:txBody>
          </p:sp>
        </p:grpSp>
      </p:grpSp>
      <p:grpSp>
        <p:nvGrpSpPr>
          <p:cNvPr id="16" name="Group 16"/>
          <p:cNvGrpSpPr/>
          <p:nvPr/>
        </p:nvGrpSpPr>
        <p:grpSpPr>
          <a:xfrm>
            <a:off x="6313000" y="6854450"/>
            <a:ext cx="2053695" cy="2623056"/>
            <a:chOff x="0" y="0"/>
            <a:chExt cx="2738260" cy="3497408"/>
          </a:xfrm>
        </p:grpSpPr>
        <p:grpSp>
          <p:nvGrpSpPr>
            <p:cNvPr id="17" name="Group 17"/>
            <p:cNvGrpSpPr/>
            <p:nvPr/>
          </p:nvGrpSpPr>
          <p:grpSpPr>
            <a:xfrm>
              <a:off x="164847" y="0"/>
              <a:ext cx="2573413" cy="2573413"/>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7A8E0"/>
              </a:solidFill>
            </p:spPr>
          </p:sp>
          <p:sp>
            <p:nvSpPr>
              <p:cNvPr id="19" name="TextBox 19"/>
              <p:cNvSpPr txBox="1"/>
              <p:nvPr/>
            </p:nvSpPr>
            <p:spPr>
              <a:xfrm>
                <a:off x="76200" y="95250"/>
                <a:ext cx="660400" cy="641350"/>
              </a:xfrm>
              <a:prstGeom prst="rect">
                <a:avLst/>
              </a:prstGeom>
            </p:spPr>
            <p:txBody>
              <a:bodyPr lIns="50800" tIns="50800" rIns="50800" bIns="50800" rtlCol="0" anchor="ctr"/>
              <a:lstStyle/>
              <a:p>
                <a:pPr algn="ctr">
                  <a:lnSpc>
                    <a:spcPts val="1209"/>
                  </a:lnSpc>
                </a:pPr>
                <a:endParaRPr/>
              </a:p>
            </p:txBody>
          </p:sp>
        </p:grpSp>
        <p:sp>
          <p:nvSpPr>
            <p:cNvPr id="20" name="Freeform 20"/>
            <p:cNvSpPr/>
            <p:nvPr/>
          </p:nvSpPr>
          <p:spPr>
            <a:xfrm>
              <a:off x="907273" y="554743"/>
              <a:ext cx="1088561" cy="1463926"/>
            </a:xfrm>
            <a:custGeom>
              <a:avLst/>
              <a:gdLst/>
              <a:ahLst/>
              <a:cxnLst/>
              <a:rect l="l" t="t" r="r" b="b"/>
              <a:pathLst>
                <a:path w="1088561" h="1463926">
                  <a:moveTo>
                    <a:pt x="0" y="0"/>
                  </a:moveTo>
                  <a:lnTo>
                    <a:pt x="1088561" y="0"/>
                  </a:lnTo>
                  <a:lnTo>
                    <a:pt x="1088561" y="1463927"/>
                  </a:lnTo>
                  <a:lnTo>
                    <a:pt x="0" y="1463927"/>
                  </a:lnTo>
                  <a:lnTo>
                    <a:pt x="0" y="0"/>
                  </a:lnTo>
                  <a:close/>
                </a:path>
              </a:pathLst>
            </a:custGeom>
            <a:blipFill>
              <a:blip r:embed="rId4"/>
              <a:stretch>
                <a:fillRect/>
              </a:stretch>
            </a:blipFill>
          </p:spPr>
        </p:sp>
        <p:sp>
          <p:nvSpPr>
            <p:cNvPr id="21" name="TextBox 21"/>
            <p:cNvSpPr txBox="1"/>
            <p:nvPr/>
          </p:nvSpPr>
          <p:spPr>
            <a:xfrm>
              <a:off x="215499" y="2837203"/>
              <a:ext cx="2472109" cy="660205"/>
            </a:xfrm>
            <a:prstGeom prst="rect">
              <a:avLst/>
            </a:prstGeom>
          </p:spPr>
          <p:txBody>
            <a:bodyPr lIns="0" tIns="0" rIns="0" bIns="0" rtlCol="0" anchor="t">
              <a:spAutoFit/>
            </a:bodyPr>
            <a:lstStyle/>
            <a:p>
              <a:pPr algn="ctr">
                <a:lnSpc>
                  <a:spcPts val="1874"/>
                </a:lnSpc>
              </a:pPr>
              <a:r>
                <a:rPr lang="en-US" sz="1874">
                  <a:solidFill>
                    <a:srgbClr val="586368"/>
                  </a:solidFill>
                  <a:latin typeface="Open Sans Bold"/>
                </a:rPr>
                <a:t>Validate Models</a:t>
              </a:r>
            </a:p>
          </p:txBody>
        </p:sp>
        <p:grpSp>
          <p:nvGrpSpPr>
            <p:cNvPr id="22" name="Group 22"/>
            <p:cNvGrpSpPr/>
            <p:nvPr/>
          </p:nvGrpSpPr>
          <p:grpSpPr>
            <a:xfrm>
              <a:off x="0" y="0"/>
              <a:ext cx="794954" cy="794954"/>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A8C7A"/>
              </a:solidFill>
            </p:spPr>
          </p:sp>
          <p:sp>
            <p:nvSpPr>
              <p:cNvPr id="24" name="TextBox 24"/>
              <p:cNvSpPr txBox="1"/>
              <p:nvPr/>
            </p:nvSpPr>
            <p:spPr>
              <a:xfrm>
                <a:off x="76200" y="95250"/>
                <a:ext cx="660400" cy="641350"/>
              </a:xfrm>
              <a:prstGeom prst="rect">
                <a:avLst/>
              </a:prstGeom>
            </p:spPr>
            <p:txBody>
              <a:bodyPr lIns="50800" tIns="50800" rIns="50800" bIns="50800" rtlCol="0" anchor="ctr"/>
              <a:lstStyle/>
              <a:p>
                <a:pPr algn="ctr">
                  <a:lnSpc>
                    <a:spcPts val="1209"/>
                  </a:lnSpc>
                </a:pPr>
                <a:r>
                  <a:rPr lang="en-US" sz="1209">
                    <a:solidFill>
                      <a:srgbClr val="FFFFFF"/>
                    </a:solidFill>
                    <a:latin typeface="Open Sans Bold"/>
                  </a:rPr>
                  <a:t>4</a:t>
                </a:r>
              </a:p>
            </p:txBody>
          </p:sp>
        </p:grpSp>
      </p:grpSp>
      <p:grpSp>
        <p:nvGrpSpPr>
          <p:cNvPr id="25" name="Group 25"/>
          <p:cNvGrpSpPr/>
          <p:nvPr/>
        </p:nvGrpSpPr>
        <p:grpSpPr>
          <a:xfrm>
            <a:off x="11624229" y="3096512"/>
            <a:ext cx="1930060" cy="1930060"/>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7A8E0"/>
            </a:solidFill>
          </p:spPr>
        </p:sp>
        <p:sp>
          <p:nvSpPr>
            <p:cNvPr id="27" name="TextBox 27"/>
            <p:cNvSpPr txBox="1"/>
            <p:nvPr/>
          </p:nvSpPr>
          <p:spPr>
            <a:xfrm>
              <a:off x="76200" y="95250"/>
              <a:ext cx="660400" cy="641350"/>
            </a:xfrm>
            <a:prstGeom prst="rect">
              <a:avLst/>
            </a:prstGeom>
          </p:spPr>
          <p:txBody>
            <a:bodyPr lIns="29252" tIns="29252" rIns="29252" bIns="29252" rtlCol="0" anchor="ctr"/>
            <a:lstStyle/>
            <a:p>
              <a:pPr algn="ctr">
                <a:lnSpc>
                  <a:spcPts val="1209"/>
                </a:lnSpc>
              </a:pPr>
              <a:endParaRPr/>
            </a:p>
          </p:txBody>
        </p:sp>
      </p:grpSp>
      <p:sp>
        <p:nvSpPr>
          <p:cNvPr id="28" name="Freeform 28"/>
          <p:cNvSpPr/>
          <p:nvPr/>
        </p:nvSpPr>
        <p:spPr>
          <a:xfrm>
            <a:off x="12154223" y="3561251"/>
            <a:ext cx="870072" cy="1000582"/>
          </a:xfrm>
          <a:custGeom>
            <a:avLst/>
            <a:gdLst/>
            <a:ahLst/>
            <a:cxnLst/>
            <a:rect l="l" t="t" r="r" b="b"/>
            <a:pathLst>
              <a:path w="870072" h="1000582">
                <a:moveTo>
                  <a:pt x="0" y="0"/>
                </a:moveTo>
                <a:lnTo>
                  <a:pt x="870071" y="0"/>
                </a:lnTo>
                <a:lnTo>
                  <a:pt x="870071" y="1000582"/>
                </a:lnTo>
                <a:lnTo>
                  <a:pt x="0" y="1000582"/>
                </a:lnTo>
                <a:lnTo>
                  <a:pt x="0" y="0"/>
                </a:lnTo>
                <a:close/>
              </a:path>
            </a:pathLst>
          </a:custGeom>
          <a:blipFill>
            <a:blip r:embed="rId5"/>
            <a:stretch>
              <a:fillRect/>
            </a:stretch>
          </a:blipFill>
        </p:spPr>
      </p:sp>
      <p:grpSp>
        <p:nvGrpSpPr>
          <p:cNvPr id="29" name="Group 29"/>
          <p:cNvGrpSpPr/>
          <p:nvPr/>
        </p:nvGrpSpPr>
        <p:grpSpPr>
          <a:xfrm>
            <a:off x="11496685" y="3096512"/>
            <a:ext cx="596215" cy="596215"/>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A8C7A"/>
            </a:solidFill>
          </p:spPr>
        </p:sp>
        <p:sp>
          <p:nvSpPr>
            <p:cNvPr id="31" name="TextBox 31"/>
            <p:cNvSpPr txBox="1"/>
            <p:nvPr/>
          </p:nvSpPr>
          <p:spPr>
            <a:xfrm>
              <a:off x="76200" y="95250"/>
              <a:ext cx="660400" cy="641350"/>
            </a:xfrm>
            <a:prstGeom prst="rect">
              <a:avLst/>
            </a:prstGeom>
          </p:spPr>
          <p:txBody>
            <a:bodyPr lIns="29252" tIns="29252" rIns="29252" bIns="29252" rtlCol="0" anchor="ctr"/>
            <a:lstStyle/>
            <a:p>
              <a:pPr algn="ctr">
                <a:lnSpc>
                  <a:spcPts val="1209"/>
                </a:lnSpc>
              </a:pPr>
              <a:r>
                <a:rPr lang="en-US" sz="1209">
                  <a:solidFill>
                    <a:srgbClr val="FFFFFF"/>
                  </a:solidFill>
                  <a:latin typeface="Open Sans Bold"/>
                </a:rPr>
                <a:t>3</a:t>
              </a:r>
            </a:p>
          </p:txBody>
        </p:sp>
      </p:grpSp>
      <p:grpSp>
        <p:nvGrpSpPr>
          <p:cNvPr id="32" name="Group 32"/>
          <p:cNvGrpSpPr/>
          <p:nvPr/>
        </p:nvGrpSpPr>
        <p:grpSpPr>
          <a:xfrm>
            <a:off x="9969709" y="6854450"/>
            <a:ext cx="2053695" cy="2623056"/>
            <a:chOff x="0" y="0"/>
            <a:chExt cx="2738260" cy="3497408"/>
          </a:xfrm>
        </p:grpSpPr>
        <p:grpSp>
          <p:nvGrpSpPr>
            <p:cNvPr id="33" name="Group 33"/>
            <p:cNvGrpSpPr/>
            <p:nvPr/>
          </p:nvGrpSpPr>
          <p:grpSpPr>
            <a:xfrm>
              <a:off x="164847" y="0"/>
              <a:ext cx="2573413" cy="2573413"/>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7A8E0"/>
              </a:solidFill>
            </p:spPr>
          </p:sp>
          <p:sp>
            <p:nvSpPr>
              <p:cNvPr id="35" name="TextBox 35"/>
              <p:cNvSpPr txBox="1"/>
              <p:nvPr/>
            </p:nvSpPr>
            <p:spPr>
              <a:xfrm>
                <a:off x="76200" y="95250"/>
                <a:ext cx="660400" cy="641350"/>
              </a:xfrm>
              <a:prstGeom prst="rect">
                <a:avLst/>
              </a:prstGeom>
            </p:spPr>
            <p:txBody>
              <a:bodyPr lIns="50800" tIns="50800" rIns="50800" bIns="50800" rtlCol="0" anchor="ctr"/>
              <a:lstStyle/>
              <a:p>
                <a:pPr algn="ctr">
                  <a:lnSpc>
                    <a:spcPts val="1209"/>
                  </a:lnSpc>
                </a:pPr>
                <a:endParaRPr/>
              </a:p>
            </p:txBody>
          </p:sp>
        </p:grpSp>
        <p:sp>
          <p:nvSpPr>
            <p:cNvPr id="36" name="Freeform 36"/>
            <p:cNvSpPr/>
            <p:nvPr/>
          </p:nvSpPr>
          <p:spPr>
            <a:xfrm>
              <a:off x="610750" y="649735"/>
              <a:ext cx="1681606" cy="1273944"/>
            </a:xfrm>
            <a:custGeom>
              <a:avLst/>
              <a:gdLst/>
              <a:ahLst/>
              <a:cxnLst/>
              <a:rect l="l" t="t" r="r" b="b"/>
              <a:pathLst>
                <a:path w="1681606" h="1273944">
                  <a:moveTo>
                    <a:pt x="0" y="0"/>
                  </a:moveTo>
                  <a:lnTo>
                    <a:pt x="1681606" y="0"/>
                  </a:lnTo>
                  <a:lnTo>
                    <a:pt x="1681606" y="1273943"/>
                  </a:lnTo>
                  <a:lnTo>
                    <a:pt x="0" y="1273943"/>
                  </a:lnTo>
                  <a:lnTo>
                    <a:pt x="0" y="0"/>
                  </a:lnTo>
                  <a:close/>
                </a:path>
              </a:pathLst>
            </a:custGeom>
            <a:blipFill>
              <a:blip r:embed="rId6"/>
              <a:stretch>
                <a:fillRect/>
              </a:stretch>
            </a:blipFill>
          </p:spPr>
        </p:sp>
        <p:sp>
          <p:nvSpPr>
            <p:cNvPr id="37" name="TextBox 37"/>
            <p:cNvSpPr txBox="1"/>
            <p:nvPr/>
          </p:nvSpPr>
          <p:spPr>
            <a:xfrm>
              <a:off x="300042" y="2837203"/>
              <a:ext cx="2303022" cy="660205"/>
            </a:xfrm>
            <a:prstGeom prst="rect">
              <a:avLst/>
            </a:prstGeom>
          </p:spPr>
          <p:txBody>
            <a:bodyPr lIns="0" tIns="0" rIns="0" bIns="0" rtlCol="0" anchor="t">
              <a:spAutoFit/>
            </a:bodyPr>
            <a:lstStyle/>
            <a:p>
              <a:pPr algn="ctr">
                <a:lnSpc>
                  <a:spcPts val="1874"/>
                </a:lnSpc>
              </a:pPr>
              <a:r>
                <a:rPr lang="en-US" sz="1874">
                  <a:solidFill>
                    <a:srgbClr val="586368"/>
                  </a:solidFill>
                  <a:latin typeface="Open Sans Bold"/>
                </a:rPr>
                <a:t>Analyses / Insights</a:t>
              </a:r>
            </a:p>
          </p:txBody>
        </p:sp>
        <p:grpSp>
          <p:nvGrpSpPr>
            <p:cNvPr id="38" name="Group 38"/>
            <p:cNvGrpSpPr/>
            <p:nvPr/>
          </p:nvGrpSpPr>
          <p:grpSpPr>
            <a:xfrm>
              <a:off x="0" y="0"/>
              <a:ext cx="794954" cy="794954"/>
              <a:chOff x="0" y="0"/>
              <a:chExt cx="812800" cy="812800"/>
            </a:xfrm>
          </p:grpSpPr>
          <p:sp>
            <p:nvSpPr>
              <p:cNvPr id="39" name="Freeform 3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A8C7A"/>
              </a:solidFill>
            </p:spPr>
          </p:sp>
          <p:sp>
            <p:nvSpPr>
              <p:cNvPr id="40" name="TextBox 40"/>
              <p:cNvSpPr txBox="1"/>
              <p:nvPr/>
            </p:nvSpPr>
            <p:spPr>
              <a:xfrm>
                <a:off x="76200" y="95250"/>
                <a:ext cx="660400" cy="641350"/>
              </a:xfrm>
              <a:prstGeom prst="rect">
                <a:avLst/>
              </a:prstGeom>
            </p:spPr>
            <p:txBody>
              <a:bodyPr lIns="50800" tIns="50800" rIns="50800" bIns="50800" rtlCol="0" anchor="ctr"/>
              <a:lstStyle/>
              <a:p>
                <a:pPr algn="ctr">
                  <a:lnSpc>
                    <a:spcPts val="1209"/>
                  </a:lnSpc>
                </a:pPr>
                <a:r>
                  <a:rPr lang="en-US" sz="1209">
                    <a:solidFill>
                      <a:srgbClr val="FFFFFF"/>
                    </a:solidFill>
                    <a:latin typeface="Open Sans Bold"/>
                  </a:rPr>
                  <a:t>5</a:t>
                </a:r>
              </a:p>
            </p:txBody>
          </p:sp>
        </p:grpSp>
      </p:grpSp>
      <p:grpSp>
        <p:nvGrpSpPr>
          <p:cNvPr id="41" name="Group 41"/>
          <p:cNvGrpSpPr/>
          <p:nvPr/>
        </p:nvGrpSpPr>
        <p:grpSpPr>
          <a:xfrm>
            <a:off x="8001989" y="3096512"/>
            <a:ext cx="2284135" cy="3122977"/>
            <a:chOff x="0" y="0"/>
            <a:chExt cx="3045514" cy="4163969"/>
          </a:xfrm>
        </p:grpSpPr>
        <p:grpSp>
          <p:nvGrpSpPr>
            <p:cNvPr id="42" name="Group 42"/>
            <p:cNvGrpSpPr/>
            <p:nvPr/>
          </p:nvGrpSpPr>
          <p:grpSpPr>
            <a:xfrm>
              <a:off x="236050" y="0"/>
              <a:ext cx="2573413" cy="2573413"/>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7A8E0"/>
              </a:solidFill>
            </p:spPr>
          </p:sp>
          <p:sp>
            <p:nvSpPr>
              <p:cNvPr id="44" name="TextBox 44"/>
              <p:cNvSpPr txBox="1"/>
              <p:nvPr/>
            </p:nvSpPr>
            <p:spPr>
              <a:xfrm>
                <a:off x="76200" y="95250"/>
                <a:ext cx="660400" cy="641350"/>
              </a:xfrm>
              <a:prstGeom prst="rect">
                <a:avLst/>
              </a:prstGeom>
            </p:spPr>
            <p:txBody>
              <a:bodyPr lIns="29252" tIns="29252" rIns="29252" bIns="29252" rtlCol="0" anchor="ctr"/>
              <a:lstStyle/>
              <a:p>
                <a:pPr algn="ctr">
                  <a:lnSpc>
                    <a:spcPts val="1209"/>
                  </a:lnSpc>
                </a:pPr>
                <a:endParaRPr/>
              </a:p>
            </p:txBody>
          </p:sp>
        </p:grpSp>
        <p:sp>
          <p:nvSpPr>
            <p:cNvPr id="45" name="Freeform 45"/>
            <p:cNvSpPr/>
            <p:nvPr/>
          </p:nvSpPr>
          <p:spPr>
            <a:xfrm>
              <a:off x="1089100" y="485309"/>
              <a:ext cx="867313" cy="1602795"/>
            </a:xfrm>
            <a:custGeom>
              <a:avLst/>
              <a:gdLst/>
              <a:ahLst/>
              <a:cxnLst/>
              <a:rect l="l" t="t" r="r" b="b"/>
              <a:pathLst>
                <a:path w="867313" h="1602795">
                  <a:moveTo>
                    <a:pt x="0" y="0"/>
                  </a:moveTo>
                  <a:lnTo>
                    <a:pt x="867314" y="0"/>
                  </a:lnTo>
                  <a:lnTo>
                    <a:pt x="867314" y="1602795"/>
                  </a:lnTo>
                  <a:lnTo>
                    <a:pt x="0" y="1602795"/>
                  </a:lnTo>
                  <a:lnTo>
                    <a:pt x="0" y="0"/>
                  </a:lnTo>
                  <a:close/>
                </a:path>
              </a:pathLst>
            </a:custGeom>
            <a:blipFill>
              <a:blip r:embed="rId7"/>
              <a:stretch>
                <a:fillRect/>
              </a:stretch>
            </a:blipFill>
          </p:spPr>
        </p:sp>
        <p:grpSp>
          <p:nvGrpSpPr>
            <p:cNvPr id="46" name="Group 46"/>
            <p:cNvGrpSpPr/>
            <p:nvPr/>
          </p:nvGrpSpPr>
          <p:grpSpPr>
            <a:xfrm>
              <a:off x="65993" y="0"/>
              <a:ext cx="794954" cy="794954"/>
              <a:chOff x="0" y="0"/>
              <a:chExt cx="812800" cy="812800"/>
            </a:xfrm>
          </p:grpSpPr>
          <p:sp>
            <p:nvSpPr>
              <p:cNvPr id="47" name="Freeform 4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A8C7A"/>
              </a:solidFill>
            </p:spPr>
          </p:sp>
          <p:sp>
            <p:nvSpPr>
              <p:cNvPr id="48" name="TextBox 48"/>
              <p:cNvSpPr txBox="1"/>
              <p:nvPr/>
            </p:nvSpPr>
            <p:spPr>
              <a:xfrm>
                <a:off x="76200" y="95250"/>
                <a:ext cx="660400" cy="641350"/>
              </a:xfrm>
              <a:prstGeom prst="rect">
                <a:avLst/>
              </a:prstGeom>
            </p:spPr>
            <p:txBody>
              <a:bodyPr lIns="29252" tIns="29252" rIns="29252" bIns="29252" rtlCol="0" anchor="ctr"/>
              <a:lstStyle/>
              <a:p>
                <a:pPr algn="ctr">
                  <a:lnSpc>
                    <a:spcPts val="1209"/>
                  </a:lnSpc>
                </a:pPr>
                <a:r>
                  <a:rPr lang="en-US" sz="1209">
                    <a:solidFill>
                      <a:srgbClr val="FFFFFF"/>
                    </a:solidFill>
                    <a:latin typeface="Open Sans Bold"/>
                  </a:rPr>
                  <a:t>2</a:t>
                </a:r>
              </a:p>
            </p:txBody>
          </p:sp>
        </p:grpSp>
        <p:sp>
          <p:nvSpPr>
            <p:cNvPr id="49" name="TextBox 49"/>
            <p:cNvSpPr txBox="1"/>
            <p:nvPr/>
          </p:nvSpPr>
          <p:spPr>
            <a:xfrm>
              <a:off x="0" y="2868947"/>
              <a:ext cx="3045514" cy="1295023"/>
            </a:xfrm>
            <a:prstGeom prst="rect">
              <a:avLst/>
            </a:prstGeom>
          </p:spPr>
          <p:txBody>
            <a:bodyPr lIns="0" tIns="0" rIns="0" bIns="0" rtlCol="0" anchor="t">
              <a:spAutoFit/>
            </a:bodyPr>
            <a:lstStyle/>
            <a:p>
              <a:pPr algn="ctr">
                <a:lnSpc>
                  <a:spcPts val="1874"/>
                </a:lnSpc>
              </a:pPr>
              <a:r>
                <a:rPr lang="en-US" sz="1874">
                  <a:solidFill>
                    <a:srgbClr val="586368"/>
                  </a:solidFill>
                  <a:latin typeface="Open Sans Bold"/>
                </a:rPr>
                <a:t>Use Probability Modeling to Create Predictive Behavior Models</a:t>
              </a:r>
            </a:p>
          </p:txBody>
        </p:sp>
      </p:grpSp>
      <p:sp>
        <p:nvSpPr>
          <p:cNvPr id="50" name="AutoShape 50"/>
          <p:cNvSpPr/>
          <p:nvPr/>
        </p:nvSpPr>
        <p:spPr>
          <a:xfrm>
            <a:off x="6946923" y="4170880"/>
            <a:ext cx="785850" cy="0"/>
          </a:xfrm>
          <a:prstGeom prst="line">
            <a:avLst/>
          </a:prstGeom>
          <a:ln w="57150" cap="flat">
            <a:solidFill>
              <a:srgbClr val="1A8C7A"/>
            </a:solidFill>
            <a:prstDash val="solid"/>
            <a:headEnd type="none" w="sm" len="sm"/>
            <a:tailEnd type="arrow" w="med" len="sm"/>
          </a:ln>
        </p:spPr>
      </p:sp>
      <p:sp>
        <p:nvSpPr>
          <p:cNvPr id="51" name="AutoShape 51"/>
          <p:cNvSpPr/>
          <p:nvPr/>
        </p:nvSpPr>
        <p:spPr>
          <a:xfrm>
            <a:off x="10492519" y="4141347"/>
            <a:ext cx="785850" cy="0"/>
          </a:xfrm>
          <a:prstGeom prst="line">
            <a:avLst/>
          </a:prstGeom>
          <a:ln w="57150" cap="flat">
            <a:solidFill>
              <a:srgbClr val="1A8C7A"/>
            </a:solidFill>
            <a:prstDash val="solid"/>
            <a:headEnd type="none" w="sm" len="sm"/>
            <a:tailEnd type="arrow" w="med" len="sm"/>
          </a:ln>
        </p:spPr>
      </p:sp>
      <p:sp>
        <p:nvSpPr>
          <p:cNvPr id="52" name="AutoShape 52"/>
          <p:cNvSpPr/>
          <p:nvPr/>
        </p:nvSpPr>
        <p:spPr>
          <a:xfrm>
            <a:off x="8751132" y="7800029"/>
            <a:ext cx="785850" cy="0"/>
          </a:xfrm>
          <a:prstGeom prst="line">
            <a:avLst/>
          </a:prstGeom>
          <a:ln w="57150" cap="flat">
            <a:solidFill>
              <a:srgbClr val="1A8C7A"/>
            </a:solidFill>
            <a:prstDash val="solid"/>
            <a:headEnd type="none" w="sm" len="sm"/>
            <a:tailEnd type="arrow" w="med" len="sm"/>
          </a:ln>
        </p:spPr>
      </p:sp>
      <p:sp>
        <p:nvSpPr>
          <p:cNvPr id="53" name="AutoShape 53"/>
          <p:cNvSpPr/>
          <p:nvPr/>
        </p:nvSpPr>
        <p:spPr>
          <a:xfrm flipH="1" flipV="1">
            <a:off x="7402538" y="6454613"/>
            <a:ext cx="5246663" cy="1"/>
          </a:xfrm>
          <a:prstGeom prst="line">
            <a:avLst/>
          </a:prstGeom>
          <a:ln w="57150" cap="flat">
            <a:solidFill>
              <a:srgbClr val="1A8C7A"/>
            </a:solidFill>
            <a:prstDash val="solid"/>
            <a:headEnd type="none" w="med" len="med"/>
            <a:tailEnd type="none" w="med" len="med"/>
          </a:ln>
        </p:spPr>
      </p:sp>
      <p:sp>
        <p:nvSpPr>
          <p:cNvPr id="54" name="AutoShape 54"/>
          <p:cNvSpPr/>
          <p:nvPr/>
        </p:nvSpPr>
        <p:spPr>
          <a:xfrm>
            <a:off x="12618792" y="5088274"/>
            <a:ext cx="0" cy="1392786"/>
          </a:xfrm>
          <a:prstGeom prst="line">
            <a:avLst/>
          </a:prstGeom>
          <a:ln w="57150" cap="flat">
            <a:solidFill>
              <a:srgbClr val="1A8C7A"/>
            </a:solidFill>
            <a:prstDash val="solid"/>
            <a:headEnd type="none" w="sm" len="sm"/>
            <a:tailEnd type="none" w="sm" len="sm"/>
          </a:ln>
        </p:spPr>
      </p:sp>
      <p:grpSp>
        <p:nvGrpSpPr>
          <p:cNvPr id="55" name="Group 55"/>
          <p:cNvGrpSpPr/>
          <p:nvPr/>
        </p:nvGrpSpPr>
        <p:grpSpPr>
          <a:xfrm>
            <a:off x="11952829" y="5226954"/>
            <a:ext cx="1174849" cy="588984"/>
            <a:chOff x="0" y="0"/>
            <a:chExt cx="264166" cy="132433"/>
          </a:xfrm>
        </p:grpSpPr>
        <p:sp>
          <p:nvSpPr>
            <p:cNvPr id="56" name="Freeform 56"/>
            <p:cNvSpPr/>
            <p:nvPr/>
          </p:nvSpPr>
          <p:spPr>
            <a:xfrm>
              <a:off x="0" y="0"/>
              <a:ext cx="264166" cy="132433"/>
            </a:xfrm>
            <a:custGeom>
              <a:avLst/>
              <a:gdLst/>
              <a:ahLst/>
              <a:cxnLst/>
              <a:rect l="l" t="t" r="r" b="b"/>
              <a:pathLst>
                <a:path w="264166" h="132433">
                  <a:moveTo>
                    <a:pt x="0" y="0"/>
                  </a:moveTo>
                  <a:lnTo>
                    <a:pt x="264166" y="0"/>
                  </a:lnTo>
                  <a:lnTo>
                    <a:pt x="264166" y="132433"/>
                  </a:lnTo>
                  <a:lnTo>
                    <a:pt x="0" y="132433"/>
                  </a:lnTo>
                  <a:close/>
                </a:path>
              </a:pathLst>
            </a:custGeom>
            <a:solidFill>
              <a:srgbClr val="FFFFFF"/>
            </a:solidFill>
          </p:spPr>
        </p:sp>
        <p:sp>
          <p:nvSpPr>
            <p:cNvPr id="57" name="TextBox 57"/>
            <p:cNvSpPr txBox="1"/>
            <p:nvPr/>
          </p:nvSpPr>
          <p:spPr>
            <a:xfrm>
              <a:off x="0" y="-28575"/>
              <a:ext cx="812800" cy="841375"/>
            </a:xfrm>
            <a:prstGeom prst="rect">
              <a:avLst/>
            </a:prstGeom>
          </p:spPr>
          <p:txBody>
            <a:bodyPr lIns="50800" tIns="50800" rIns="50800" bIns="50800" rtlCol="0" anchor="ctr"/>
            <a:lstStyle/>
            <a:p>
              <a:pPr algn="ctr">
                <a:lnSpc>
                  <a:spcPts val="2239"/>
                </a:lnSpc>
              </a:pPr>
              <a:endParaRPr/>
            </a:p>
          </p:txBody>
        </p:sp>
      </p:grpSp>
      <p:sp>
        <p:nvSpPr>
          <p:cNvPr id="58" name="TextBox 58"/>
          <p:cNvSpPr txBox="1"/>
          <p:nvPr/>
        </p:nvSpPr>
        <p:spPr>
          <a:xfrm>
            <a:off x="11884587" y="5257723"/>
            <a:ext cx="1468408" cy="485677"/>
          </a:xfrm>
          <a:prstGeom prst="rect">
            <a:avLst/>
          </a:prstGeom>
        </p:spPr>
        <p:txBody>
          <a:bodyPr lIns="0" tIns="0" rIns="0" bIns="0" rtlCol="0" anchor="t">
            <a:spAutoFit/>
          </a:bodyPr>
          <a:lstStyle/>
          <a:p>
            <a:pPr marL="0" lvl="0" indent="0" algn="ctr">
              <a:lnSpc>
                <a:spcPts val="1874"/>
              </a:lnSpc>
              <a:spcBef>
                <a:spcPct val="0"/>
              </a:spcBef>
            </a:pPr>
            <a:r>
              <a:rPr lang="en-US" sz="1874" u="none">
                <a:solidFill>
                  <a:srgbClr val="586368"/>
                </a:solidFill>
                <a:latin typeface="Open Sans Bold"/>
              </a:rPr>
              <a:t>Model Tuning</a:t>
            </a:r>
          </a:p>
        </p:txBody>
      </p:sp>
      <p:sp>
        <p:nvSpPr>
          <p:cNvPr id="59" name="Freeform 4">
            <a:extLst>
              <a:ext uri="{FF2B5EF4-FFF2-40B4-BE49-F238E27FC236}">
                <a16:creationId xmlns:a16="http://schemas.microsoft.com/office/drawing/2014/main" id="{A2034E75-7536-B60D-1349-0886F9413948}"/>
              </a:ext>
            </a:extLst>
          </p:cNvPr>
          <p:cNvSpPr/>
          <p:nvPr/>
        </p:nvSpPr>
        <p:spPr>
          <a:xfrm>
            <a:off x="14479723" y="0"/>
            <a:ext cx="3808278" cy="298174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t="-162112" r="-100000" b="1"/>
            </a:stretch>
          </a:blipFill>
        </p:spPr>
      </p:sp>
      <p:sp>
        <p:nvSpPr>
          <p:cNvPr id="60" name="Freeform 5">
            <a:extLst>
              <a:ext uri="{FF2B5EF4-FFF2-40B4-BE49-F238E27FC236}">
                <a16:creationId xmlns:a16="http://schemas.microsoft.com/office/drawing/2014/main" id="{4F9B1AD7-BDE2-5B52-BB3B-DFA8E0D7E55A}"/>
              </a:ext>
            </a:extLst>
          </p:cNvPr>
          <p:cNvSpPr/>
          <p:nvPr/>
        </p:nvSpPr>
        <p:spPr>
          <a:xfrm rot="-4176364">
            <a:off x="-81716" y="6534957"/>
            <a:ext cx="3596425" cy="5014116"/>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l="-111784" t="-55870" r="3"/>
            </a:stretch>
          </a:blipFill>
        </p:spPr>
      </p:sp>
      <p:sp>
        <p:nvSpPr>
          <p:cNvPr id="61" name="Rectangle 60">
            <a:extLst>
              <a:ext uri="{FF2B5EF4-FFF2-40B4-BE49-F238E27FC236}">
                <a16:creationId xmlns:a16="http://schemas.microsoft.com/office/drawing/2014/main" id="{7676B4CE-AF5A-8DE6-9AE6-E2A8B4D67FE4}"/>
              </a:ext>
            </a:extLst>
          </p:cNvPr>
          <p:cNvSpPr/>
          <p:nvPr/>
        </p:nvSpPr>
        <p:spPr>
          <a:xfrm>
            <a:off x="-457200" y="10287000"/>
            <a:ext cx="15594826" cy="4422832"/>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7ABD82B-CB92-EB3F-B3FB-CA0573FB7417}"/>
              </a:ext>
            </a:extLst>
          </p:cNvPr>
          <p:cNvSpPr/>
          <p:nvPr/>
        </p:nvSpPr>
        <p:spPr>
          <a:xfrm>
            <a:off x="-3124201" y="0"/>
            <a:ext cx="3124200" cy="1209913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utoShape 52">
            <a:extLst>
              <a:ext uri="{FF2B5EF4-FFF2-40B4-BE49-F238E27FC236}">
                <a16:creationId xmlns:a16="http://schemas.microsoft.com/office/drawing/2014/main" id="{FC155EDD-4B0D-03DC-DF35-815C6927B415}"/>
              </a:ext>
            </a:extLst>
          </p:cNvPr>
          <p:cNvSpPr/>
          <p:nvPr/>
        </p:nvSpPr>
        <p:spPr>
          <a:xfrm flipH="1">
            <a:off x="7401663" y="6425932"/>
            <a:ext cx="0" cy="472257"/>
          </a:xfrm>
          <a:prstGeom prst="line">
            <a:avLst/>
          </a:prstGeom>
          <a:ln w="57150" cap="flat">
            <a:solidFill>
              <a:srgbClr val="1A8C7A"/>
            </a:solidFill>
            <a:prstDash val="solid"/>
            <a:headEnd type="none" w="sm" len="sm"/>
            <a:tailEnd type="arrow" w="med"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1203</Words>
  <Application>Microsoft Office PowerPoint</Application>
  <PresentationFormat>Custom</PresentationFormat>
  <Paragraphs>156</Paragraphs>
  <Slides>18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DM Sans Bold</vt:lpstr>
      <vt:lpstr>Calibri</vt:lpstr>
      <vt:lpstr>Oswald</vt:lpstr>
      <vt:lpstr>Open Sauce Bold</vt:lpstr>
      <vt:lpstr>Open Sans</vt:lpstr>
      <vt:lpstr>DM Sans</vt:lpstr>
      <vt:lpstr>Open Sauce</vt:lpstr>
      <vt:lpstr>Oswald Bold</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and Finance Joint CLV Analysis</dc:title>
  <cp:lastModifiedBy>Eli Grant</cp:lastModifiedBy>
  <cp:revision>7</cp:revision>
  <dcterms:created xsi:type="dcterms:W3CDTF">2006-08-16T00:00:00Z</dcterms:created>
  <dcterms:modified xsi:type="dcterms:W3CDTF">2023-06-20T15:04:25Z</dcterms:modified>
  <dc:identifier>DAFlbgMP36I</dc:identifier>
</cp:coreProperties>
</file>